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1074"/>
    </p:cViewPr>
  </p:notesTextViewPr>
  <p:notesViewPr>
    <p:cSldViewPr>
      <p:cViewPr varScale="1">
        <p:scale>
          <a:sx n="54" d="100"/>
          <a:sy n="54" d="100"/>
        </p:scale>
        <p:origin x="-220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0D471-84A5-4B8A-A682-A92BF4154A83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4B28D-6C69-45C5-808B-BA3B77685E7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4B28D-6C69-45C5-808B-BA3B77685E78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/>
            <a:r>
              <a:rPr lang="ru-RU" dirty="0" smtClean="0"/>
              <a:t>Исследования выпускников 2010 и 2011 г.г. показывают интересные моменты, которых мы не наблюдали еще даже 5 лет назад:</a:t>
            </a:r>
          </a:p>
          <a:p>
            <a:pPr marL="685800" lvl="1" indent="-228600"/>
            <a:r>
              <a:rPr lang="ru-RU" dirty="0" smtClean="0"/>
              <a:t>Значительная часть выпускников называют самыми привлекательными для себя профессии дизайнер и фотограф/фотохудожник, но через 3-5 лет видят себя сотрудниками крупных корпораций. Это означает, что значительная часть их жизни будет посвящена творческому хобби, а работа рассматривается как источник средств существования.</a:t>
            </a:r>
          </a:p>
          <a:p>
            <a:pPr marL="685800" lvl="1" indent="-228600"/>
            <a:r>
              <a:rPr lang="ru-RU" dirty="0" smtClean="0"/>
              <a:t>При ранжировании факторов привлекательности работодателя на первом месте – возможности профессионального и личностного развития, на второе-третье место попадают такие неожиданные факторы, как гибкий график работы, отсутствие </a:t>
            </a:r>
            <a:r>
              <a:rPr lang="ru-RU" dirty="0" err="1" smtClean="0"/>
              <a:t>дресс-кода</a:t>
            </a:r>
            <a:r>
              <a:rPr lang="ru-RU" dirty="0" smtClean="0"/>
              <a:t>, возможность в рабочее время пользоваться всеми Интернет-ресурсами.</a:t>
            </a:r>
          </a:p>
          <a:p>
            <a:pPr marL="685800" lvl="1" indent="-228600"/>
            <a:r>
              <a:rPr lang="ru-RU" smtClean="0"/>
              <a:t>На интервью с работодателем все большее число молодых кандидатов задают такие вопросы, как «В каких экологических/ социальных/ благотворительных программах вы участвуете?»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4B28D-6C69-45C5-808B-BA3B77685E78}" type="slidenum">
              <a:rPr lang="ru-RU" smtClean="0"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Эксперты рынка труда заявляют о проблеме преемственности поколений. В последнее время в СМИ и профессиональной сфере очень много информации посвящено теории поколений. Мы сами часто получаем запросы от СМИ, связанные с вопросами преемственности и поколений.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4B28D-6C69-45C5-808B-BA3B77685E78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Американцы </a:t>
            </a:r>
            <a:r>
              <a:rPr lang="ru-RU" b="1" dirty="0" err="1" smtClean="0"/>
              <a:t>Нейли</a:t>
            </a:r>
            <a:r>
              <a:rPr lang="ru-RU" b="1" dirty="0" smtClean="0"/>
              <a:t> </a:t>
            </a:r>
            <a:r>
              <a:rPr lang="ru-RU" b="1" dirty="0" err="1" smtClean="0"/>
              <a:t>Хоув</a:t>
            </a:r>
            <a:r>
              <a:rPr lang="ru-RU" dirty="0" smtClean="0"/>
              <a:t> и </a:t>
            </a:r>
            <a:r>
              <a:rPr lang="ru-RU" b="1" dirty="0" smtClean="0"/>
              <a:t>Уильям Штраус</a:t>
            </a:r>
            <a:r>
              <a:rPr lang="ru-RU" dirty="0" smtClean="0"/>
              <a:t> разработали теорию поколений, изучая ценности среднего класса, то есть большинства населения своей страны. Принято считать, что в России средний класс еще не сформировался, поэтому, анализируя российскую действительность, давайте ориентироваться на наиболее типичных представителей разных возрастов (поколений).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Важно уточнить: у каждого человека есть еще и свои, индивидуальные характеристики (хотя бы потому, что у нас разный темперамент, наследственность, воспитание). Но теория поколений рассматривает лишь общемировые и национальные особенности, которые присущи не только отдельной личности, но и окружающим. Возрастные "понятия" - это то общее, что нас объединяет с ровесниками. 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4B28D-6C69-45C5-808B-BA3B77685E78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48-68 </a:t>
            </a:r>
            <a:r>
              <a:rPr lang="ru-RU" sz="1400" b="1" dirty="0" smtClean="0"/>
              <a:t>лет </a:t>
            </a:r>
            <a:endParaRPr lang="en-US" sz="1400" b="1" dirty="0" smtClean="0"/>
          </a:p>
          <a:p>
            <a:r>
              <a:rPr lang="ru-RU" b="1" dirty="0" smtClean="0"/>
              <a:t>События, сформировавшие ценности: </a:t>
            </a:r>
          </a:p>
          <a:p>
            <a:pPr>
              <a:buFontTx/>
              <a:buChar char="•"/>
            </a:pPr>
            <a:r>
              <a:rPr lang="ru-RU" dirty="0" smtClean="0"/>
              <a:t> советская «оттепель», покорение космоса, СССР – мировая супердержава, «холодная война», единые стандарты обучения </a:t>
            </a:r>
            <a:br>
              <a:rPr lang="ru-RU" dirty="0" smtClean="0"/>
            </a:br>
            <a:r>
              <a:rPr lang="ru-RU" dirty="0" smtClean="0"/>
              <a:t>в школах, бесплатное социальное обеспечение. </a:t>
            </a:r>
            <a:br>
              <a:rPr lang="ru-RU" dirty="0" smtClean="0"/>
            </a:br>
            <a:r>
              <a:rPr lang="ru-RU" dirty="0" smtClean="0"/>
              <a:t> «Поколение победителей».</a:t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smtClean="0"/>
              <a:t>Характеристики: </a:t>
            </a:r>
          </a:p>
          <a:p>
            <a:pPr>
              <a:buFontTx/>
              <a:buChar char="•"/>
            </a:pPr>
            <a:r>
              <a:rPr lang="ru-RU" dirty="0" smtClean="0"/>
              <a:t> оптимизм, идеализм, целеустремленность, ориентация на команду, неприязнь к конфликтам, ориентация на процесс.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4B28D-6C69-45C5-808B-BA3B77685E78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большинстве своем, в опросе приняли участие представители российских компаний (88%), с численностью сотрудников от 200 до 1000 человек (37%).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4B28D-6C69-45C5-808B-BA3B77685E78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1200" dirty="0" smtClean="0"/>
              <a:t>Более 60% респондентов – представители производственных и торговых компаний.</a:t>
            </a:r>
          </a:p>
          <a:p>
            <a:pPr>
              <a:spcBef>
                <a:spcPct val="20000"/>
              </a:spcBef>
            </a:pPr>
            <a:r>
              <a:rPr lang="ru-RU" sz="1200" dirty="0" smtClean="0"/>
              <a:t>Кроме того, в опросе также приняли участие представители сфер</a:t>
            </a:r>
            <a:r>
              <a:rPr lang="en-US" sz="1200" dirty="0" smtClean="0"/>
              <a:t>: </a:t>
            </a:r>
          </a:p>
          <a:p>
            <a:pPr>
              <a:spcBef>
                <a:spcPct val="20000"/>
              </a:spcBef>
            </a:pPr>
            <a:r>
              <a:rPr lang="ru-RU" sz="1200" dirty="0" smtClean="0"/>
              <a:t> ИТ/</a:t>
            </a:r>
            <a:r>
              <a:rPr lang="ru-RU" sz="1200" dirty="0" err="1" smtClean="0"/>
              <a:t>телеком</a:t>
            </a:r>
            <a:r>
              <a:rPr lang="ru-RU" sz="1200" dirty="0" smtClean="0"/>
              <a:t>, недвижимость и строительство, банки/финансы и т.д.</a:t>
            </a:r>
          </a:p>
          <a:p>
            <a:pPr>
              <a:spcBef>
                <a:spcPct val="20000"/>
              </a:spcBef>
            </a:pPr>
            <a:endParaRPr lang="ru-RU" sz="1200" dirty="0" smtClean="0"/>
          </a:p>
          <a:p>
            <a:r>
              <a:rPr lang="ru-RU" sz="1200" dirty="0" smtClean="0"/>
              <a:t>* Другое</a:t>
            </a:r>
            <a:r>
              <a:rPr lang="en-US" sz="1200" dirty="0" smtClean="0"/>
              <a:t>: </a:t>
            </a:r>
            <a:r>
              <a:rPr lang="ru-RU" sz="1200" dirty="0" smtClean="0"/>
              <a:t>сельское хозяйство, </a:t>
            </a:r>
            <a:r>
              <a:rPr lang="ru-RU" sz="1200" dirty="0" err="1" smtClean="0"/>
              <a:t>клининг</a:t>
            </a:r>
            <a:r>
              <a:rPr lang="ru-RU" sz="1200" dirty="0" smtClean="0"/>
              <a:t>, общественное питание, консалтинг, угледобыча и переработка, </a:t>
            </a:r>
            <a:r>
              <a:rPr lang="ru-RU" sz="1200" dirty="0" err="1" smtClean="0"/>
              <a:t>горношахтное</a:t>
            </a:r>
            <a:r>
              <a:rPr lang="ru-RU" sz="1200" dirty="0" smtClean="0"/>
              <a:t> оборудование.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4B28D-6C69-45C5-808B-BA3B77685E78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1200" dirty="0" smtClean="0">
                <a:latin typeface="Arial" charset="0"/>
              </a:rPr>
              <a:t>Респонденты называли несколько вариантов (логично, что компания представлена сотрудниками не одного поколения).</a:t>
            </a:r>
          </a:p>
          <a:p>
            <a:pPr>
              <a:spcBef>
                <a:spcPct val="20000"/>
              </a:spcBef>
            </a:pPr>
            <a:endParaRPr lang="ru-RU" sz="1200" dirty="0" smtClean="0">
              <a:latin typeface="Arial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4B28D-6C69-45C5-808B-BA3B77685E78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Другое</a:t>
            </a:r>
            <a:r>
              <a:rPr lang="en-US" dirty="0" smtClean="0"/>
              <a:t>:</a:t>
            </a:r>
            <a:r>
              <a:rPr lang="ru-RU" dirty="0" smtClean="0"/>
              <a:t> подбор людей с заранее определенными качествами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4B28D-6C69-45C5-808B-BA3B77685E78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Увольнение</a:t>
            </a:r>
            <a:r>
              <a:rPr lang="en-US" b="1" dirty="0" smtClean="0"/>
              <a:t>: </a:t>
            </a:r>
            <a:r>
              <a:rPr lang="ru-RU" b="1" dirty="0" smtClean="0"/>
              <a:t>имеется в виду уход из компании по собственной воле</a:t>
            </a:r>
          </a:p>
          <a:p>
            <a:r>
              <a:rPr lang="ru-RU" dirty="0" smtClean="0"/>
              <a:t>Другое</a:t>
            </a:r>
            <a:r>
              <a:rPr lang="en-US" dirty="0" smtClean="0"/>
              <a:t>: </a:t>
            </a:r>
            <a:r>
              <a:rPr lang="ru-RU" dirty="0" smtClean="0"/>
              <a:t>состояние здоровья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4B28D-6C69-45C5-808B-BA3B77685E78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6884-5D4C-447A-8C58-EFD94680E581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4AC-B4CC-47B7-9EAC-CAA307D4BE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6884-5D4C-447A-8C58-EFD94680E581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4AC-B4CC-47B7-9EAC-CAA307D4BE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6884-5D4C-447A-8C58-EFD94680E581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4AC-B4CC-47B7-9EAC-CAA307D4BE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6884-5D4C-447A-8C58-EFD94680E581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4AC-B4CC-47B7-9EAC-CAA307D4BE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6884-5D4C-447A-8C58-EFD94680E581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4AC-B4CC-47B7-9EAC-CAA307D4BE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6884-5D4C-447A-8C58-EFD94680E581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4AC-B4CC-47B7-9EAC-CAA307D4BE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6884-5D4C-447A-8C58-EFD94680E581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4AC-B4CC-47B7-9EAC-CAA307D4BE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6884-5D4C-447A-8C58-EFD94680E581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4AC-B4CC-47B7-9EAC-CAA307D4BE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6884-5D4C-447A-8C58-EFD94680E581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4AC-B4CC-47B7-9EAC-CAA307D4BE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6884-5D4C-447A-8C58-EFD94680E581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4AC-B4CC-47B7-9EAC-CAA307D4BE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6884-5D4C-447A-8C58-EFD94680E581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4AC-B4CC-47B7-9EAC-CAA307D4BE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66884-5D4C-447A-8C58-EFD94680E581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4AC-B4CC-47B7-9EAC-CAA307D4BE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Взаимодействие поколений внутри компании. Взгляд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HR-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менеджеров  (по материалам исследования компании «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Анкор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»)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01008"/>
            <a:ext cx="301511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501007"/>
            <a:ext cx="4223792" cy="244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868144" y="602128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Гусарова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Мирослава , г. Тюмень,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ТюмГАСУ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 Вашей компании работают сотрудники-представители разных поколений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335213" y="3282950"/>
          <a:ext cx="5849937" cy="3282950"/>
        </p:xfrm>
        <a:graphic>
          <a:graphicData uri="http://schemas.openxmlformats.org/presentationml/2006/ole">
            <p:oleObj spid="_x0000_s3074" name="Диаграмма" r:id="rId3" imgW="6248441" imgH="3505136" progId="MSGraph.Chart.8">
              <p:embed followColorScheme="full"/>
            </p:oleObj>
          </a:graphicData>
        </a:graphic>
      </p:graphicFrame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2420938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2349500"/>
            <a:ext cx="2305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538163"/>
            <a:ext cx="5256336" cy="1161841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Представители каких поколений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CharterCTT" pitchFamily="18" charset="0"/>
              </a:rPr>
              <a:t> 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присутствуют среди сотрудников Вашей компании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?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3200" dirty="0">
              <a:solidFill>
                <a:schemeClr val="bg2">
                  <a:lumMod val="50000"/>
                </a:schemeClr>
              </a:solidFill>
              <a:latin typeface="CharterCTT" pitchFamily="18" charset="0"/>
            </a:endParaRPr>
          </a:p>
        </p:txBody>
      </p:sp>
      <p:sp>
        <p:nvSpPr>
          <p:cNvPr id="5" name="Rectangle 1032"/>
          <p:cNvSpPr txBox="1">
            <a:spLocks noChangeArrowheads="1"/>
          </p:cNvSpPr>
          <p:nvPr/>
        </p:nvSpPr>
        <p:spPr>
          <a:xfrm>
            <a:off x="4140200" y="2933700"/>
            <a:ext cx="5256336" cy="31595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поколение «бэби-бумеров»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72 %</a:t>
            </a: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поколение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                          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98 %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поколение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                          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90 %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1033" descr="business people_000001227086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708276"/>
            <a:ext cx="2898853" cy="223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538163"/>
            <a:ext cx="7791450" cy="1443037"/>
          </a:xfrm>
        </p:spPr>
        <p:txBody>
          <a:bodyPr/>
          <a:lstStyle/>
          <a:p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Гармонично ли эти поколения сосуществуют в Вашей рабочей среде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ph idx="1"/>
          </p:nvPr>
        </p:nvGraphicFramePr>
        <p:xfrm>
          <a:off x="2555875" y="3735388"/>
          <a:ext cx="5316538" cy="3122612"/>
        </p:xfrm>
        <a:graphic>
          <a:graphicData uri="http://schemas.openxmlformats.org/presentationml/2006/ole">
            <p:oleObj spid="_x0000_s4098" name="Диаграмма" r:id="rId3" imgW="6486657" imgH="3810064" progId="MSGraph.Chart.8">
              <p:embed followColorScheme="full"/>
            </p:oleObj>
          </a:graphicData>
        </a:graphic>
      </p:graphicFrame>
      <p:pic>
        <p:nvPicPr>
          <p:cNvPr id="6" name="Picture 10" descr="tumblr_lhbrkxs1WS1qb8e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060575"/>
            <a:ext cx="2592387" cy="2424113"/>
          </a:xfrm>
          <a:prstGeom prst="rect">
            <a:avLst/>
          </a:prstGeom>
          <a:noFill/>
        </p:spPr>
      </p:pic>
      <p:pic>
        <p:nvPicPr>
          <p:cNvPr id="7" name="Picture 11" descr="tumblr_lhbrkxs1WS1qb8e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989138"/>
            <a:ext cx="2665413" cy="2492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538163"/>
            <a:ext cx="8216900" cy="1443037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Благодаря чему достигается взаимопонимание между сотрудниками</a:t>
            </a:r>
            <a:r>
              <a:rPr lang="en-US" sz="3600" dirty="0"/>
              <a:t>?</a:t>
            </a:r>
            <a:endParaRPr lang="ru-RU" sz="36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1560" y="2168996"/>
            <a:ext cx="7486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Стремление к достижению общей цели –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77%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Грамотно выстроенная система внутренних коммуникаций –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Система тренингов и наставничества –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47%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Корпоративные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мероприятия –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38%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другое –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8%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434625_7dd0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581128"/>
            <a:ext cx="2528432" cy="1961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4139952" y="2348880"/>
            <a:ext cx="4680520" cy="7200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538164"/>
            <a:ext cx="5076825" cy="1376872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Основные причины возникновения сложностей</a:t>
            </a:r>
          </a:p>
        </p:txBody>
      </p:sp>
      <p:sp>
        <p:nvSpPr>
          <p:cNvPr id="5" name="Rectangle 15"/>
          <p:cNvSpPr txBox="1">
            <a:spLocks noChangeArrowheads="1"/>
          </p:cNvSpPr>
          <p:nvPr/>
        </p:nvSpPr>
        <p:spPr>
          <a:xfrm>
            <a:off x="4067175" y="2420938"/>
            <a:ext cx="5076825" cy="37443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разные ценности и жизненный опыт – 70%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отсутствие системы тренингов 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и наставничества – 60%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отсутствие грамотно выстроенной 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системы внутренних 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коммуникаций – 30%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отсутствие корпоративных 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мероприятий – 30%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внутренние проблемы в компании – 20%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13" descr="12804819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4" y="2420939"/>
            <a:ext cx="3365688" cy="2940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538163"/>
            <a:ext cx="7791450" cy="1443037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Эффективна ли команда, состоящая </a:t>
            </a:r>
            <a:br>
              <a:rPr lang="ru-RU" sz="3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из представителей разных поколений?</a:t>
            </a:r>
            <a:br>
              <a:rPr lang="ru-RU" sz="32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ph idx="1"/>
          </p:nvPr>
        </p:nvGraphicFramePr>
        <p:xfrm>
          <a:off x="2051720" y="2492896"/>
          <a:ext cx="6431880" cy="4221088"/>
        </p:xfrm>
        <a:graphic>
          <a:graphicData uri="http://schemas.openxmlformats.org/presentationml/2006/ole">
            <p:oleObj spid="_x0000_s5122" name="Диаграмма" r:id="rId3" imgW="6848421" imgH="3952903" progId="MSGraph.Chart.8">
              <p:embed followColorScheme="full"/>
            </p:oleObj>
          </a:graphicData>
        </a:graphic>
      </p:graphicFrame>
      <p:pic>
        <p:nvPicPr>
          <p:cNvPr id="6" name="Picture 17" descr="714885-this-is-a-portrait-of-an-older-business-man-working-on-his-laptop-in-a-caf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916113"/>
            <a:ext cx="1944687" cy="2592387"/>
          </a:xfrm>
          <a:prstGeom prst="rect">
            <a:avLst/>
          </a:prstGeom>
          <a:noFill/>
        </p:spPr>
      </p:pic>
      <p:pic>
        <p:nvPicPr>
          <p:cNvPr id="7" name="Picture 19" descr="806643i"/>
          <p:cNvPicPr>
            <a:picLocks noChangeAspect="1" noChangeArrowheads="1"/>
          </p:cNvPicPr>
          <p:nvPr/>
        </p:nvPicPr>
        <p:blipFill>
          <a:blip r:embed="rId5" cstate="print"/>
          <a:srcRect r="635" b="8272"/>
          <a:stretch>
            <a:fillRect/>
          </a:stretch>
        </p:blipFill>
        <p:spPr bwMode="auto">
          <a:xfrm>
            <a:off x="6443663" y="1844675"/>
            <a:ext cx="2105025" cy="2736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4213" y="549275"/>
            <a:ext cx="8143875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0"/>
              </a:spcBef>
            </a:pPr>
            <a:r>
              <a:rPr lang="ru-RU" sz="4000" dirty="0">
                <a:solidFill>
                  <a:schemeClr val="tx2"/>
                </a:solidFill>
                <a:latin typeface="Times New Roman" pitchFamily="18" charset="0"/>
              </a:rPr>
              <a:t>Отличается ли стиль управления представителей разных поколений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</a:rPr>
              <a:t>?</a:t>
            </a:r>
            <a:endParaRPr lang="ru-RU" sz="40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323850" y="2205038"/>
            <a:ext cx="8569325" cy="4108450"/>
            <a:chOff x="204" y="1389"/>
            <a:chExt cx="5398" cy="2588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567" y="1389"/>
              <a:ext cx="140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r">
                <a:spcBef>
                  <a:spcPct val="50000"/>
                </a:spcBef>
              </a:pPr>
              <a:r>
                <a:rPr lang="ru-RU">
                  <a:latin typeface="Times New Roman" pitchFamily="18" charset="0"/>
                </a:rPr>
                <a:t>Да (86%)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243" y="1389"/>
              <a:ext cx="172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r">
                <a:spcBef>
                  <a:spcPct val="50000"/>
                </a:spcBef>
              </a:pPr>
              <a:r>
                <a:rPr lang="ru-RU">
                  <a:latin typeface="Times New Roman" pitchFamily="18" charset="0"/>
                </a:rPr>
                <a:t>Нет (14%)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04" y="1842"/>
              <a:ext cx="2767" cy="2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buFontTx/>
                <a:buChar char="•"/>
              </a:pP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>
                  <a:latin typeface="Times New Roman" pitchFamily="18" charset="0"/>
                </a:rPr>
                <a:t>Отличается отношением к делу</a:t>
              </a: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1400">
                <a:latin typeface="Times New Roman" pitchFamily="18" charset="0"/>
              </a:endParaRPr>
            </a:p>
            <a:p>
              <a:pPr marL="342900" indent="-342900">
                <a:spcBef>
                  <a:spcPct val="50000"/>
                </a:spcBef>
                <a:buFontTx/>
                <a:buChar char="•"/>
              </a:pP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>
                  <a:latin typeface="Times New Roman" pitchFamily="18" charset="0"/>
                </a:rPr>
                <a:t>ББ более авторитарны, Х безжалостны, Y активны</a:t>
              </a: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1400"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>
                <a:spcBef>
                  <a:spcPct val="50000"/>
                </a:spcBef>
                <a:buFontTx/>
                <a:buChar char="•"/>
              </a:pP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>
                  <a:latin typeface="Times New Roman" pitchFamily="18" charset="0"/>
                </a:rPr>
                <a:t>Сотрудники старшего поколения более ответственны</a:t>
              </a: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1400"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>
                <a:spcBef>
                  <a:spcPct val="50000"/>
                </a:spcBef>
                <a:buFontTx/>
                <a:buChar char="•"/>
              </a:pP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>
                  <a:latin typeface="Times New Roman" pitchFamily="18" charset="0"/>
                </a:rPr>
                <a:t>Чем старше сотрудники, тем более консервативный взгляд на различные задачи и решения</a:t>
              </a: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1400"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>
                <a:spcBef>
                  <a:spcPct val="50000"/>
                </a:spcBef>
                <a:buFontTx/>
                <a:buChar char="•"/>
              </a:pP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>
                  <a:latin typeface="Times New Roman" pitchFamily="18" charset="0"/>
                </a:rPr>
                <a:t>Старшее поколение - более вдумчивые, неторопливые, младшее - быстро принимают решения, не всегда правильные</a:t>
              </a: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1400"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>
                <a:spcBef>
                  <a:spcPct val="50000"/>
                </a:spcBef>
                <a:buFontTx/>
                <a:buChar char="•"/>
              </a:pP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>
                  <a:latin typeface="Times New Roman" pitchFamily="18" charset="0"/>
                  <a:cs typeface="Times New Roman" pitchFamily="18" charset="0"/>
                </a:rPr>
                <a:t>У </a:t>
              </a:r>
              <a:r>
                <a:rPr lang="ru-RU" sz="1400">
                  <a:latin typeface="Times New Roman" pitchFamily="18" charset="0"/>
                </a:rPr>
                <a:t>молодых нет боязни в продвижении новых идей, технологий</a:t>
              </a: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061" y="1888"/>
              <a:ext cx="2541" cy="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buFontTx/>
                <a:buChar char="•"/>
              </a:pP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>
                  <a:latin typeface="Times New Roman" pitchFamily="18" charset="0"/>
                </a:rPr>
                <a:t>Возраст - это далеко не показатель того, насколько эффективно управленческие навыки влияют на работу с подчиненными</a:t>
              </a: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1400"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>
                <a:buFontTx/>
                <a:buChar char="•"/>
              </a:pP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>
                  <a:latin typeface="Times New Roman" pitchFamily="18" charset="0"/>
                </a:rPr>
                <a:t>В большей степени имеют значения индивидуальные особенности конкретной личности</a:t>
              </a: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1400"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>
                <a:buFontTx/>
                <a:buChar char="•"/>
              </a:pP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ru-RU" sz="1400">
                  <a:latin typeface="Times New Roman" pitchFamily="18" charset="0"/>
                </a:rPr>
                <a:t>тиль зависит не от возраста, а от темперамента и знаний</a:t>
              </a: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1400"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>
                <a:buFontTx/>
                <a:buChar char="•"/>
              </a:pP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ru-RU" sz="1400">
                  <a:latin typeface="Times New Roman" pitchFamily="18" charset="0"/>
                </a:rPr>
                <a:t>реди представителей разных поколений встречаются все типы управленцев</a:t>
              </a: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1400"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/>
              <a:endParaRPr lang="ru-RU" sz="1600" b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>
                <a:buFontTx/>
                <a:buChar char="•"/>
              </a:pPr>
              <a:endParaRPr lang="ru-RU" sz="1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6703" y="549275"/>
            <a:ext cx="8143875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0"/>
              </a:spcBef>
            </a:pPr>
            <a:r>
              <a:rPr lang="ru-RU" sz="4000" dirty="0">
                <a:solidFill>
                  <a:schemeClr val="tx2"/>
                </a:solidFill>
                <a:latin typeface="Times New Roman" pitchFamily="18" charset="0"/>
              </a:rPr>
              <a:t>Организована ли в Вашей компании система передачи знаний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</a:rPr>
              <a:t>?</a:t>
            </a:r>
            <a:endParaRPr lang="ru-RU" sz="40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23528" y="1771650"/>
          <a:ext cx="6103938" cy="4240213"/>
        </p:xfrm>
        <a:graphic>
          <a:graphicData uri="http://schemas.openxmlformats.org/presentationml/2006/ole">
            <p:oleObj spid="_x0000_s6146" name="Диаграмма" r:id="rId3" imgW="8191619" imgH="5695846" progId="MSGraph.Chart.8">
              <p:embed followColorScheme="full"/>
            </p:oleObj>
          </a:graphicData>
        </a:graphic>
      </p:graphicFrame>
      <p:sp>
        <p:nvSpPr>
          <p:cNvPr id="6" name="Содержимое 9"/>
          <p:cNvSpPr>
            <a:spLocks/>
          </p:cNvSpPr>
          <p:nvPr/>
        </p:nvSpPr>
        <p:spPr bwMode="auto">
          <a:xfrm>
            <a:off x="5979791" y="1989138"/>
            <a:ext cx="2951162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Clr>
                <a:schemeClr val="accent2"/>
              </a:buClr>
            </a:pPr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b="1" i="1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Система передачи знаний стала потребностью времени</a:t>
            </a:r>
            <a:r>
              <a:rPr lang="en-US" sz="1400" b="1" i="1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i="1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40000"/>
              </a:spcBef>
              <a:buClr>
                <a:schemeClr val="accent2"/>
              </a:buClr>
            </a:pPr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b="1" i="1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Да, организована, но не выстроена системно во всей компании</a:t>
            </a:r>
            <a:r>
              <a:rPr lang="en-US" sz="1400" b="1" i="1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i="1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40000"/>
              </a:spcBef>
              <a:buClr>
                <a:schemeClr val="accent2"/>
              </a:buClr>
            </a:pPr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b="1" i="1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Скорее не передача знаний, </a:t>
            </a:r>
            <a:br>
              <a:rPr lang="ru-RU" sz="1400" b="1" i="1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а опыт управления, опыт построения коллектива, профессионального ядра, способного положительно влиять на конечный результат</a:t>
            </a:r>
            <a:r>
              <a:rPr lang="en-US" sz="1400" b="1" i="1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spcBef>
                <a:spcPct val="40000"/>
              </a:spcBef>
              <a:buClr>
                <a:schemeClr val="accent2"/>
              </a:buClr>
              <a:buFontTx/>
              <a:buChar char="-"/>
            </a:pPr>
            <a:r>
              <a:rPr lang="ru-RU" sz="1800">
                <a:latin typeface="Times New Roman" pitchFamily="18" charset="0"/>
              </a:rPr>
              <a:t> </a:t>
            </a:r>
            <a:r>
              <a:rPr lang="en-US" sz="1400" b="1" i="1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Компания еще молодая, система передачи функционирует, но пока недостаточно эффективно, однако, постоянно совершенствуется</a:t>
            </a:r>
            <a:r>
              <a:rPr lang="en-US" sz="1400" b="1" i="1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i="1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40000"/>
              </a:spcBef>
              <a:buClr>
                <a:schemeClr val="accent2"/>
              </a:buClr>
            </a:pPr>
            <a:endParaRPr lang="ru-RU" sz="1400" b="1" i="1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40000"/>
              </a:spcBef>
              <a:buClr>
                <a:schemeClr val="accent2"/>
              </a:buClr>
            </a:pPr>
            <a:endParaRPr lang="ru-RU" sz="18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538163"/>
            <a:ext cx="7791450" cy="1443037"/>
          </a:xfrm>
        </p:spPr>
        <p:txBody>
          <a:bodyPr/>
          <a:lstStyle/>
          <a:p>
            <a:r>
              <a:rPr lang="ru-RU"/>
              <a:t>Кто более охотно делится знаниями</a:t>
            </a:r>
            <a:r>
              <a:rPr lang="en-US"/>
              <a:t>?</a:t>
            </a:r>
            <a:endParaRPr lang="ru-RU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ph idx="1"/>
          </p:nvPr>
        </p:nvGraphicFramePr>
        <p:xfrm>
          <a:off x="539750" y="1700213"/>
          <a:ext cx="6469063" cy="4168775"/>
        </p:xfrm>
        <a:graphic>
          <a:graphicData uri="http://schemas.openxmlformats.org/presentationml/2006/ole">
            <p:oleObj spid="_x0000_s7170" name="Диаграмма" r:id="rId3" imgW="9296216" imgH="5991149" progId="MSGraph.Chart.8">
              <p:embed followColorScheme="full"/>
            </p:oleObj>
          </a:graphicData>
        </a:graphic>
      </p:graphicFrame>
      <p:pic>
        <p:nvPicPr>
          <p:cNvPr id="6" name="Picture 6" descr="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2205038"/>
            <a:ext cx="1835150" cy="3168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676275" y="538163"/>
            <a:ext cx="7791450" cy="1443037"/>
          </a:xfrm>
        </p:spPr>
        <p:txBody>
          <a:bodyPr/>
          <a:lstStyle/>
          <a:p>
            <a:r>
              <a:rPr lang="ru-RU" dirty="0"/>
              <a:t>Причины увольнений. </a:t>
            </a:r>
            <a:r>
              <a:rPr lang="en-US" dirty="0">
                <a:solidFill>
                  <a:schemeClr val="accent2"/>
                </a:solidFill>
              </a:rPr>
              <a:t>«</a:t>
            </a:r>
            <a:r>
              <a:rPr lang="ru-RU" dirty="0" err="1">
                <a:solidFill>
                  <a:schemeClr val="accent2"/>
                </a:solidFill>
              </a:rPr>
              <a:t>Бэби-бумеры</a:t>
            </a:r>
            <a:r>
              <a:rPr lang="en-US" dirty="0">
                <a:solidFill>
                  <a:schemeClr val="accent2"/>
                </a:solidFill>
              </a:rPr>
              <a:t>»</a:t>
            </a: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827088" y="1989138"/>
          <a:ext cx="6972300" cy="4214812"/>
        </p:xfrm>
        <a:graphic>
          <a:graphicData uri="http://schemas.openxmlformats.org/presentationml/2006/ole">
            <p:oleObj spid="_x0000_s8194" name="Диаграмма" r:id="rId4" imgW="9848707" imgH="5953033" progId="MSGraph.Chart.8">
              <p:embed followColorScheme="full"/>
            </p:oleObj>
          </a:graphicData>
        </a:graphic>
      </p:graphicFrame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4787900" y="1844675"/>
            <a:ext cx="2663825" cy="1223963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Реалии рынка труда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•"/>
            </a:pPr>
            <a:r>
              <a:rPr lang="ru-RU" dirty="0" smtClean="0"/>
              <a:t>Демографический спад</a:t>
            </a:r>
          </a:p>
          <a:p>
            <a:pPr>
              <a:buFontTx/>
              <a:buChar char="•"/>
            </a:pPr>
            <a:r>
              <a:rPr lang="en-US" dirty="0" smtClean="0"/>
              <a:t> </a:t>
            </a:r>
            <a:r>
              <a:rPr lang="ru-RU" dirty="0" smtClean="0"/>
              <a:t>Дефицит профессиональных кадров</a:t>
            </a:r>
          </a:p>
          <a:p>
            <a:pPr>
              <a:buFontTx/>
              <a:buChar char="•"/>
            </a:pPr>
            <a:r>
              <a:rPr lang="ru-RU" dirty="0" smtClean="0"/>
              <a:t> Увеличение конкуренции за профессиональных сотрудников </a:t>
            </a:r>
          </a:p>
          <a:p>
            <a:pPr>
              <a:buFontTx/>
              <a:buChar char="•"/>
            </a:pPr>
            <a:r>
              <a:rPr lang="ru-RU" dirty="0" smtClean="0"/>
              <a:t> Тенденции центростремительной миграции в России</a:t>
            </a:r>
          </a:p>
          <a:p>
            <a:pPr>
              <a:buFontTx/>
              <a:buChar char="•"/>
            </a:pPr>
            <a:r>
              <a:rPr lang="ru-RU" dirty="0" smtClean="0"/>
              <a:t> Риски потери знаний и квалификации «уходящего» поколения</a:t>
            </a: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 </a:t>
            </a:r>
            <a:r>
              <a:rPr lang="ru-RU" dirty="0" smtClean="0"/>
              <a:t>Смена поколений внутри компаний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38163"/>
            <a:ext cx="7791450" cy="1443037"/>
          </a:xfrm>
        </p:spPr>
        <p:txBody>
          <a:bodyPr/>
          <a:lstStyle/>
          <a:p>
            <a:r>
              <a:rPr lang="ru-RU" dirty="0"/>
              <a:t>Причины увольнений. </a:t>
            </a:r>
            <a:r>
              <a:rPr lang="en-US" dirty="0"/>
              <a:t>X </a:t>
            </a:r>
            <a:r>
              <a:rPr lang="ru-RU" dirty="0"/>
              <a:t>и </a:t>
            </a:r>
            <a:r>
              <a:rPr lang="en-US" dirty="0"/>
              <a:t>Y</a:t>
            </a: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ph idx="1"/>
          </p:nvPr>
        </p:nvGraphicFramePr>
        <p:xfrm>
          <a:off x="512456" y="1556793"/>
          <a:ext cx="8494821" cy="4997996"/>
        </p:xfrm>
        <a:graphic>
          <a:graphicData uri="http://schemas.openxmlformats.org/presentationml/2006/ole">
            <p:oleObj spid="_x0000_s9218" name="Диаграмма" r:id="rId3" imgW="8515161" imgH="5010142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676275" y="538163"/>
            <a:ext cx="8143875" cy="1443037"/>
          </a:xfrm>
        </p:spPr>
        <p:txBody>
          <a:bodyPr/>
          <a:lstStyle/>
          <a:p>
            <a:r>
              <a:rPr lang="ru-RU" sz="3400"/>
              <a:t>Необходимо ли учитывать</a:t>
            </a:r>
            <a:r>
              <a:rPr lang="en-US" sz="3400"/>
              <a:t> </a:t>
            </a:r>
            <a:r>
              <a:rPr lang="ru-RU" sz="3400"/>
              <a:t>характеристики поколений при подборе кадров</a:t>
            </a:r>
            <a:r>
              <a:rPr lang="en-US" sz="3400"/>
              <a:t>?</a:t>
            </a:r>
            <a:endParaRPr lang="ru-RU" sz="340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ph idx="1"/>
          </p:nvPr>
        </p:nvGraphicFramePr>
        <p:xfrm>
          <a:off x="635000" y="1989138"/>
          <a:ext cx="8509000" cy="4286250"/>
        </p:xfrm>
        <a:graphic>
          <a:graphicData uri="http://schemas.openxmlformats.org/presentationml/2006/ole">
            <p:oleObj spid="_x0000_s10242" name="Диаграмма" r:id="rId3" imgW="8981940" imgH="4524259" progId="MSGraph.Chart.8">
              <p:embed followColorScheme="full"/>
            </p:oleObj>
          </a:graphicData>
        </a:graphic>
      </p:graphicFrame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1403350" y="5229225"/>
            <a:ext cx="1008063" cy="431800"/>
          </a:xfrm>
          <a:prstGeom prst="ellips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3635375" y="4581525"/>
            <a:ext cx="1008063" cy="576263"/>
          </a:xfrm>
          <a:prstGeom prst="ellips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Содержимое 9"/>
          <p:cNvSpPr>
            <a:spLocks/>
          </p:cNvSpPr>
          <p:nvPr/>
        </p:nvSpPr>
        <p:spPr bwMode="auto">
          <a:xfrm>
            <a:off x="5148263" y="2420938"/>
            <a:ext cx="2951162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Clr>
                <a:schemeClr val="accent2"/>
              </a:buClr>
              <a:buFontTx/>
              <a:buChar char="-"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 dirty="0">
                <a:latin typeface="Times New Roman" pitchFamily="18" charset="0"/>
              </a:rPr>
              <a:t>Ценности человека любого возраста необходимо учитывать, они должны соответствовать ценностям компании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>
              <a:latin typeface="Times New Roman" pitchFamily="18" charset="0"/>
            </a:endParaRPr>
          </a:p>
          <a:p>
            <a:pPr>
              <a:spcBef>
                <a:spcPct val="40000"/>
              </a:spcBef>
              <a:buClr>
                <a:schemeClr val="accent2"/>
              </a:buClr>
              <a:buFontTx/>
              <a:buChar char="-"/>
            </a:pPr>
            <a:r>
              <a:rPr lang="ru-RU" sz="1800" dirty="0">
                <a:latin typeface="Times New Roman" pitchFamily="18" charset="0"/>
              </a:rPr>
              <a:t> 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 dirty="0">
                <a:latin typeface="Times New Roman" pitchFamily="18" charset="0"/>
              </a:rPr>
              <a:t>У разных поколений свои ценности</a:t>
            </a:r>
            <a:r>
              <a:rPr lang="en-US" sz="1400" b="1" i="1" dirty="0">
                <a:latin typeface="Times New Roman" pitchFamily="18" charset="0"/>
              </a:rPr>
              <a:t>: </a:t>
            </a:r>
            <a:r>
              <a:rPr lang="ru-RU" sz="1400" b="1" i="1" dirty="0">
                <a:latin typeface="Times New Roman" pitchFamily="18" charset="0"/>
              </a:rPr>
              <a:t>у старшего - стабильность, у более младших - развитие, динамичность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400" b="1" i="1" dirty="0">
                <a:latin typeface="Times New Roman" pitchFamily="18" charset="0"/>
              </a:rPr>
              <a:t> </a:t>
            </a:r>
          </a:p>
          <a:p>
            <a:pPr>
              <a:spcBef>
                <a:spcPct val="40000"/>
              </a:spcBef>
              <a:buClr>
                <a:schemeClr val="accent2"/>
              </a:buClr>
              <a:buFontTx/>
              <a:buChar char="-"/>
            </a:pPr>
            <a:r>
              <a:rPr lang="ru-RU" sz="1400" b="1" i="1" dirty="0">
                <a:latin typeface="Times New Roman" pitchFamily="18" charset="0"/>
              </a:rPr>
              <a:t> 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 dirty="0">
                <a:latin typeface="Times New Roman" pitchFamily="18" charset="0"/>
              </a:rPr>
              <a:t>Нужно учитывать интересы личности, а не поколений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40000"/>
              </a:spcBef>
              <a:buClr>
                <a:schemeClr val="accent2"/>
              </a:buClr>
              <a:buFontTx/>
              <a:buChar char="-"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 dirty="0">
                <a:latin typeface="Times New Roman" pitchFamily="18" charset="0"/>
              </a:rPr>
              <a:t>Ценность у всех одна - деньги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400" b="1" i="1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538163"/>
            <a:ext cx="7791450" cy="1443037"/>
          </a:xfrm>
        </p:spPr>
        <p:txBody>
          <a:bodyPr/>
          <a:lstStyle/>
          <a:p>
            <a:r>
              <a:rPr lang="ru-RU" dirty="0"/>
              <a:t>Кто наиболее эффективный сотрудник</a:t>
            </a:r>
            <a:r>
              <a:rPr lang="en-US" dirty="0"/>
              <a:t>?</a:t>
            </a:r>
            <a:endParaRPr lang="ru-RU" dirty="0"/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ph idx="1"/>
          </p:nvPr>
        </p:nvGraphicFramePr>
        <p:xfrm>
          <a:off x="323850" y="1530350"/>
          <a:ext cx="7307263" cy="5327650"/>
        </p:xfrm>
        <a:graphic>
          <a:graphicData uri="http://schemas.openxmlformats.org/presentationml/2006/ole">
            <p:oleObj spid="_x0000_s11266" name="Диаграмма" r:id="rId3" imgW="8753377" imgH="6381934" progId="MSGraph.Chart.8">
              <p:embed followColorScheme="full"/>
            </p:oleObj>
          </a:graphicData>
        </a:graphic>
      </p:graphicFrame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900113" y="2420938"/>
            <a:ext cx="1008062" cy="576262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Содержимое 9"/>
          <p:cNvSpPr>
            <a:spLocks/>
          </p:cNvSpPr>
          <p:nvPr/>
        </p:nvSpPr>
        <p:spPr bwMode="auto">
          <a:xfrm>
            <a:off x="5976938" y="1700213"/>
            <a:ext cx="3167062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Clr>
                <a:schemeClr val="accent2"/>
              </a:buClr>
              <a:buFontTx/>
              <a:buChar char="-"/>
            </a:pPr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>
                <a:latin typeface="Times New Roman" pitchFamily="18" charset="0"/>
              </a:rPr>
              <a:t>Встречаются представители разных поколений, которые работают эффективно</a:t>
            </a:r>
            <a:r>
              <a:rPr lang="en-US" sz="1400" b="1" i="1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i="1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40000"/>
              </a:spcBef>
              <a:buClr>
                <a:schemeClr val="accent2"/>
              </a:buClr>
              <a:buFontTx/>
              <a:buChar char="-"/>
            </a:pPr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b="1" i="1">
                <a:latin typeface="Times New Roman" pitchFamily="18" charset="0"/>
              </a:rPr>
              <a:t>лавное, чтобы сотрудник был на своем месте</a:t>
            </a:r>
            <a:r>
              <a:rPr lang="en-US" sz="1400" b="1" i="1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400" b="1" i="1">
                <a:latin typeface="Times New Roman" pitchFamily="18" charset="0"/>
              </a:rPr>
              <a:t> </a:t>
            </a:r>
          </a:p>
          <a:p>
            <a:pPr>
              <a:spcBef>
                <a:spcPct val="40000"/>
              </a:spcBef>
              <a:buClr>
                <a:schemeClr val="accent2"/>
              </a:buClr>
              <a:buFontTx/>
              <a:buChar char="-"/>
            </a:pPr>
            <a:r>
              <a:rPr lang="ru-RU" sz="1400" b="1" i="1">
                <a:latin typeface="Times New Roman" pitchFamily="18" charset="0"/>
              </a:rPr>
              <a:t> </a:t>
            </a:r>
            <a:r>
              <a:rPr lang="en-US" sz="1400" b="1" i="1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>
                <a:latin typeface="Times New Roman" pitchFamily="18" charset="0"/>
              </a:rPr>
              <a:t>Зависит от соответствия профессиональных и личностных качеств занимаемой должности + мотивация </a:t>
            </a:r>
            <a:br>
              <a:rPr lang="ru-RU" sz="1400" b="1" i="1">
                <a:latin typeface="Times New Roman" pitchFamily="18" charset="0"/>
              </a:rPr>
            </a:br>
            <a:r>
              <a:rPr lang="ru-RU" sz="1400" b="1" i="1">
                <a:latin typeface="Times New Roman" pitchFamily="18" charset="0"/>
              </a:rPr>
              <a:t>и система контроля</a:t>
            </a:r>
            <a:r>
              <a:rPr lang="en-US" sz="1400" b="1" i="1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i="1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40000"/>
              </a:spcBef>
              <a:buClr>
                <a:schemeClr val="accent2"/>
              </a:buClr>
              <a:buFontTx/>
              <a:buChar char="-"/>
            </a:pPr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>
                <a:latin typeface="Times New Roman" pitchFamily="18" charset="0"/>
              </a:rPr>
              <a:t>«</a:t>
            </a:r>
            <a:r>
              <a:rPr lang="ru-RU" sz="1400" b="1" i="1">
                <a:latin typeface="Times New Roman" pitchFamily="18" charset="0"/>
              </a:rPr>
              <a:t>Управляют профессионалы, а не поколения</a:t>
            </a:r>
            <a:r>
              <a:rPr lang="en-US" sz="1400" b="1" i="1">
                <a:latin typeface="Times New Roman" pitchFamily="18" charset="0"/>
              </a:rPr>
              <a:t>»</a:t>
            </a:r>
            <a:endParaRPr lang="ru-RU" sz="1400" b="1" i="1">
              <a:latin typeface="Times New Roman" pitchFamily="18" charset="0"/>
            </a:endParaRPr>
          </a:p>
          <a:p>
            <a:pPr>
              <a:spcBef>
                <a:spcPct val="40000"/>
              </a:spcBef>
              <a:buClr>
                <a:schemeClr val="accent2"/>
              </a:buClr>
              <a:buFontTx/>
              <a:buChar char="-"/>
            </a:pPr>
            <a:r>
              <a:rPr lang="ru-RU" sz="1400" b="1" i="1">
                <a:latin typeface="Times New Roman" pitchFamily="18" charset="0"/>
              </a:rPr>
              <a:t> </a:t>
            </a:r>
            <a:r>
              <a:rPr lang="en-US" sz="1400" b="1" i="1">
                <a:latin typeface="Times New Roman" pitchFamily="18" charset="0"/>
              </a:rPr>
              <a:t>«</a:t>
            </a:r>
            <a:r>
              <a:rPr lang="ru-RU" sz="1400" b="1" i="1">
                <a:latin typeface="Times New Roman" pitchFamily="18" charset="0"/>
              </a:rPr>
              <a:t>Руководители назначаются по опыту, а не по возрасту</a:t>
            </a:r>
            <a:r>
              <a:rPr lang="en-US" sz="1400" b="1" i="1">
                <a:latin typeface="Times New Roman" pitchFamily="18" charset="0"/>
              </a:rPr>
              <a:t>»</a:t>
            </a:r>
            <a:endParaRPr lang="ru-RU" sz="1400" b="1" i="1">
              <a:latin typeface="Times New Roman" pitchFamily="18" charset="0"/>
            </a:endParaRPr>
          </a:p>
          <a:p>
            <a:pPr>
              <a:spcBef>
                <a:spcPct val="40000"/>
              </a:spcBef>
              <a:buClr>
                <a:schemeClr val="accent2"/>
              </a:buClr>
              <a:buFontTx/>
              <a:buChar char="-"/>
            </a:pPr>
            <a:endParaRPr lang="ru-RU" sz="1400" b="1" i="1">
              <a:latin typeface="Times New Roman" pitchFamily="18" charset="0"/>
            </a:endParaRPr>
          </a:p>
          <a:p>
            <a:pPr>
              <a:spcBef>
                <a:spcPct val="40000"/>
              </a:spcBef>
              <a:buClr>
                <a:schemeClr val="accent2"/>
              </a:buClr>
              <a:buFontTx/>
              <a:buChar char="-"/>
            </a:pPr>
            <a:endParaRPr lang="ru-RU" sz="1400" b="1" i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76275" y="538163"/>
            <a:ext cx="7791450" cy="1443037"/>
          </a:xfrm>
        </p:spPr>
        <p:txBody>
          <a:bodyPr/>
          <a:lstStyle/>
          <a:p>
            <a:r>
              <a:rPr lang="ru-RU"/>
              <a:t>Выводы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11188" y="1773238"/>
            <a:ext cx="7791450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Большинство респондентов считают, что в их компаниях сотрудники разных поколений сосуществуют гармонично </a:t>
            </a: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(86%)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Взаимопонимание между работниками разных возрастных групп достигается за счет стремления к достижению общей цели </a:t>
            </a: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(77%)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Половина респондентов </a:t>
            </a: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(50 %)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полагают, что эффективность сотрудника не зависит от возраста. Около трети </a:t>
            </a: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(32%)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утверждают, что поколение </a:t>
            </a:r>
            <a:b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 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наиболее эффективно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Большая часть опрошенных уверена, что при подборе кадров и построении эффективной команды необходимо учитывать характеристики разных поколений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Причины ухода сотрудников из компаний связаны с особенностями поколений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Единство цели - объединяющий фактор для разных поколений, невзирая на различия в их ценностях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11188" y="404813"/>
            <a:ext cx="8316912" cy="50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b"/>
          <a:lstStyle/>
          <a:p>
            <a:pPr defTabSz="449263" hangingPunct="0">
              <a:spcBef>
                <a:spcPct val="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Как разные поколения понимают друг друга</a:t>
            </a:r>
          </a:p>
        </p:txBody>
      </p:sp>
      <p:graphicFrame>
        <p:nvGraphicFramePr>
          <p:cNvPr id="5" name="Group 35"/>
          <p:cNvGraphicFramePr>
            <a:graphicFrameLocks noGrp="1"/>
          </p:cNvGraphicFramePr>
          <p:nvPr>
            <p:ph idx="4294967295"/>
          </p:nvPr>
        </p:nvGraphicFramePr>
        <p:xfrm>
          <a:off x="457200" y="1473200"/>
          <a:ext cx="8224838" cy="469265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773238"/>
                <a:gridCol w="2125662"/>
                <a:gridCol w="2160588"/>
                <a:gridCol w="216535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Бэби-бумеры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Поколение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Поколение Y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Использование</a:t>
                      </a: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компьютера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Приспосабливаются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Используют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Живут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</a:tr>
              <a:tr h="10302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Способ коммуникации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Телефон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Электронная почта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Социальные сети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Мотивация</a:t>
                      </a: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b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 работе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Статус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Карьера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Смысл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Отношение </a:t>
                      </a: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/>
                      </a:r>
                      <a:b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 иерархии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Равнодушие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Вежливость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Безразличие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1"/>
          <p:cNvGraphicFramePr>
            <a:graphicFrameLocks noGrp="1"/>
          </p:cNvGraphicFramePr>
          <p:nvPr>
            <p:ph idx="1"/>
          </p:nvPr>
        </p:nvGraphicFramePr>
        <p:xfrm>
          <a:off x="684213" y="1844675"/>
          <a:ext cx="7793037" cy="433291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09712"/>
                <a:gridCol w="2797175"/>
                <a:gridCol w="3486150"/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Поколение Х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Поколение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horzOverflow="overflow"/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Зачем ты работаешь?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Я не могу без работы. Да и семью кормить надо.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Чтобы удовлетворить потребности и реализовать потенциал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/>
                </a:tc>
              </a:tr>
              <a:tr h="7794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Что для тебя деньги как мотивация?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Они имеют большое значение. Все остальное не важно, но не главное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Зависит. если у меня кредит, то мне нужно работать. Чтобы его отдать. А если мне подкинут деньги родители, то я  не вижу смысла много работать.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/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 как много ты работаешь?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Никогда не считал. Приблизительно 60 часов в неделю. Бывает и больше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40 часов в неделю. И никогда не забываю про выходные и отпуска.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/>
                </a:tc>
              </a:tr>
              <a:tr h="9509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Как ты выбираешь работодателя?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Я выбираю зарплату. Работодатель не так уж и важен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Важна социальная ответственность. Я хочу приносить пользу обществу, а не просто зарабатывать деньги для акционеров. И люди важны. Психологический климат и отношения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/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Кто мой босс?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Тот, кто сейчас. Я его не выбираю. Он выбирает меня.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Он особенный. У него есть харизма, он мотивирует меня и развивает. Мне есть чему у него учиться.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/>
                </a:tc>
              </a:tr>
            </a:tbl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27088" y="836613"/>
            <a:ext cx="7921625" cy="50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b"/>
          <a:lstStyle/>
          <a:p>
            <a:pPr defTabSz="449263" hangingPunct="0">
              <a:spcBef>
                <a:spcPct val="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Поколение Х и Y </a:t>
            </a:r>
            <a:b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Новые поколения – новые ценности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538163"/>
            <a:ext cx="7791450" cy="1443037"/>
          </a:xfrm>
        </p:spPr>
        <p:txBody>
          <a:bodyPr/>
          <a:lstStyle/>
          <a:p>
            <a:r>
              <a:rPr lang="ru-RU" dirty="0"/>
              <a:t>Поколение </a:t>
            </a:r>
            <a:r>
              <a:rPr lang="en-US" dirty="0"/>
              <a:t>X </a:t>
            </a:r>
            <a:r>
              <a:rPr lang="ru-RU" dirty="0"/>
              <a:t>– существующие реалии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2209800"/>
            <a:ext cx="7791450" cy="3924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Поколение X - это "дети с ключом на шее". Их родители вкалывали на производстве посменно, от звонка до звонка, поэтому они рано приучались к самостоятельности: сами делали уроки, сами разогревали себе обед, оставленный старшими на плите. В работе – это самостоятельные профессионалы, которые не требуют обучения, но готовы заниматься самообучением.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Организационная культура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это культура, основанная на процедурах, правилах и стандартах.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Заработная плата для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это показатель карьерных достижений: чем выше должность, тем выше должна быть заработная плата.</a:t>
            </a: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538163"/>
            <a:ext cx="7791450" cy="1443037"/>
          </a:xfrm>
        </p:spPr>
        <p:txBody>
          <a:bodyPr/>
          <a:lstStyle/>
          <a:p>
            <a:r>
              <a:rPr lang="ru-RU" dirty="0"/>
              <a:t>Поколение </a:t>
            </a:r>
            <a:r>
              <a:rPr lang="en-US" dirty="0"/>
              <a:t>Y</a:t>
            </a:r>
            <a:r>
              <a:rPr lang="ru-RU" dirty="0"/>
              <a:t> – будущее компаний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76275" y="1984375"/>
            <a:ext cx="7793038" cy="3924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Наиболее привлекательные профессии среди выпускников – дизайнер, фотограф или фотохудожник, тогда как спустя 3-5 лет предпочтение отдается не профессии, а размеру и масштабу компании-работодателя.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При ранжировании факторов привлекательности работодателя на первом месте – возможности профессионального и личностного развития, на второе-третье место попадают такие неожиданные факторы, как гибкий график работы, отсутствие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дресс-кода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возможность в рабочее время пользоваться всеми Интернет-ресурсами.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интервью с работодателем все большее число молодых кандидатов задают такие вопросы, как «В каких экологических/ социальных/ благотворительных программах вы участвуете?».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Теория поколений - это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- глобальная концепция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- пособие при выборе каналов донесения информации до представителей разных поколений и построения системы коммуникации и мотивации;</a:t>
            </a:r>
          </a:p>
          <a:p>
            <a:r>
              <a:rPr lang="ru-RU" dirty="0" smtClean="0"/>
              <a:t>- пособие по формированию ценностей и корпоративной культуры с учетом особенностей разных поколений.</a:t>
            </a:r>
            <a:br>
              <a:rPr lang="ru-RU" dirty="0" smtClean="0"/>
            </a:br>
            <a:endParaRPr lang="ru-RU" dirty="0" smtClean="0"/>
          </a:p>
          <a:p>
            <a:r>
              <a:rPr lang="ru-RU" sz="2800" i="1" dirty="0" smtClean="0"/>
              <a:t>* Теория поколений создана в 1991 году американскими учеными Нейлом </a:t>
            </a:r>
            <a:r>
              <a:rPr lang="ru-RU" sz="2800" i="1" dirty="0" err="1" smtClean="0"/>
              <a:t>Хоувом</a:t>
            </a:r>
            <a:r>
              <a:rPr lang="ru-RU" sz="2800" i="1" dirty="0" smtClean="0"/>
              <a:t> и Вильямом Штраусом.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Поколение «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бэби-бумеров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1943-1963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b="1" dirty="0" smtClean="0"/>
              <a:t>48-68 </a:t>
            </a:r>
            <a:r>
              <a:rPr lang="ru-RU" sz="3600" b="1" dirty="0" smtClean="0"/>
              <a:t>лет </a:t>
            </a:r>
            <a:endParaRPr lang="en-US" sz="3600" b="1" dirty="0" smtClean="0"/>
          </a:p>
          <a:p>
            <a:r>
              <a:rPr lang="ru-RU" b="1" dirty="0" smtClean="0"/>
              <a:t>События, сформировавшие ценности: </a:t>
            </a:r>
          </a:p>
          <a:p>
            <a:pPr>
              <a:buFontTx/>
              <a:buChar char="•"/>
            </a:pPr>
            <a:r>
              <a:rPr lang="ru-RU" dirty="0" smtClean="0"/>
              <a:t> советская «оттепель», покорение космоса, СССР – мировая супердержава, «холодная война», единые стандарты обучения </a:t>
            </a:r>
            <a:br>
              <a:rPr lang="ru-RU" dirty="0" smtClean="0"/>
            </a:br>
            <a:r>
              <a:rPr lang="ru-RU" dirty="0" smtClean="0"/>
              <a:t>в школах, бесплатное социальное обеспечение. </a:t>
            </a:r>
            <a:br>
              <a:rPr lang="ru-RU" dirty="0" smtClean="0"/>
            </a:br>
            <a:r>
              <a:rPr lang="ru-RU" dirty="0" smtClean="0"/>
              <a:t> «Поколение победителей».</a:t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smtClean="0"/>
              <a:t>Характеристики: </a:t>
            </a:r>
          </a:p>
          <a:p>
            <a:pPr>
              <a:buFontTx/>
              <a:buChar char="•"/>
            </a:pPr>
            <a:r>
              <a:rPr lang="ru-RU" dirty="0" smtClean="0"/>
              <a:t> оптимизм, идеализм, целеустремленность, ориентация на команду, неприязнь к конфликтам, ориентация на процесс.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Поколение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X (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196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4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-1983 г.р.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)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/>
              <a:t>28-47 лет</a:t>
            </a:r>
            <a:br>
              <a:rPr lang="ru-RU" sz="3600" b="1" dirty="0" smtClean="0"/>
            </a:br>
            <a:endParaRPr lang="ru-RU" sz="3600" b="1" dirty="0" smtClean="0"/>
          </a:p>
          <a:p>
            <a:pPr>
              <a:lnSpc>
                <a:spcPct val="90000"/>
              </a:lnSpc>
            </a:pPr>
            <a:r>
              <a:rPr lang="ru-RU" b="1" dirty="0" smtClean="0"/>
              <a:t>События, сформировавшие ценности: </a:t>
            </a:r>
            <a:endParaRPr lang="en-US" b="1" dirty="0" smtClean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 </a:t>
            </a:r>
            <a:r>
              <a:rPr lang="ru-RU" dirty="0" smtClean="0"/>
              <a:t>продолжение «холодной войны», перестройка, наркотики, первые ростки западной культуры.</a:t>
            </a:r>
            <a:br>
              <a:rPr lang="ru-RU" dirty="0" smtClean="0"/>
            </a:br>
            <a:r>
              <a:rPr lang="en-US" dirty="0" smtClean="0">
                <a:cs typeface="Times New Roman" pitchFamily="18" charset="0"/>
              </a:rPr>
              <a:t>«</a:t>
            </a:r>
            <a:r>
              <a:rPr lang="ru-RU" dirty="0" smtClean="0">
                <a:cs typeface="Times New Roman" pitchFamily="18" charset="0"/>
              </a:rPr>
              <a:t>Поколений н</a:t>
            </a:r>
            <a:r>
              <a:rPr lang="ru-RU" dirty="0" smtClean="0"/>
              <a:t>еизвестных</a:t>
            </a:r>
            <a:r>
              <a:rPr lang="en-US" dirty="0" smtClean="0">
                <a:cs typeface="Times New Roman" pitchFamily="18" charset="0"/>
              </a:rPr>
              <a:t>»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r>
              <a:rPr lang="ru-RU" b="1" dirty="0" smtClean="0"/>
              <a:t>Характеристики: </a:t>
            </a:r>
            <a:endParaRPr lang="en-US" b="1" dirty="0" smtClean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 </a:t>
            </a:r>
            <a:r>
              <a:rPr lang="ru-RU" dirty="0" smtClean="0"/>
              <a:t>готовность к изменениям, глобальная информированность, техническая грамотность, индивидуализм, стремление учиться в течение всей жизни, прагматизм, надежда на себя, равноправие полов. 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Поколение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Y (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19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84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2003)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600" b="1" dirty="0" smtClean="0"/>
              <a:t>До 28 лет</a:t>
            </a:r>
            <a:br>
              <a:rPr lang="ru-RU" sz="3600" b="1" dirty="0" smtClean="0"/>
            </a:br>
            <a:endParaRPr lang="ru-RU" sz="3600" b="1" dirty="0" smtClean="0"/>
          </a:p>
          <a:p>
            <a:r>
              <a:rPr lang="ru-RU" b="1" dirty="0" smtClean="0"/>
              <a:t>События, сформировавшие ценности:</a:t>
            </a:r>
            <a:endParaRPr lang="en-US" b="1" dirty="0" smtClean="0"/>
          </a:p>
          <a:p>
            <a:pPr>
              <a:buFontTx/>
              <a:buChar char="•"/>
            </a:pPr>
            <a:r>
              <a:rPr lang="ru-RU" dirty="0" smtClean="0"/>
              <a:t> глобализация, бурное развитие информационных технологий, распад СССР, рыночные реформы, политическая либерализация.      </a:t>
            </a:r>
            <a:r>
              <a:rPr lang="en-US" dirty="0" smtClean="0">
                <a:cs typeface="Times New Roman" pitchFamily="18" charset="0"/>
              </a:rPr>
              <a:t>«</a:t>
            </a:r>
            <a:r>
              <a:rPr lang="ru-RU" dirty="0" smtClean="0"/>
              <a:t>Поколение брендов</a:t>
            </a:r>
            <a:r>
              <a:rPr lang="en-US" dirty="0" smtClean="0">
                <a:cs typeface="Times New Roman" pitchFamily="18" charset="0"/>
              </a:rPr>
              <a:t>»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smtClean="0"/>
              <a:t>Характеристика: </a:t>
            </a:r>
            <a:endParaRPr lang="en-US" b="1" dirty="0" smtClean="0"/>
          </a:p>
          <a:p>
            <a:pPr>
              <a:buFontTx/>
              <a:buChar char="•"/>
            </a:pPr>
            <a:r>
              <a:rPr lang="ru-RU" dirty="0" smtClean="0"/>
              <a:t> контактность, уверенность в себе, </a:t>
            </a:r>
            <a:r>
              <a:rPr lang="ru-RU" dirty="0" err="1" smtClean="0"/>
              <a:t>раскрепощенность</a:t>
            </a:r>
            <a:r>
              <a:rPr lang="ru-RU" dirty="0" smtClean="0"/>
              <a:t>, нацеленность на результат, жажда немедленного вознаграждения, стремление к разнообразию и новым впечатлениям, многозадачность.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Исследование компании «</a:t>
            </a:r>
            <a:r>
              <a:rPr lang="ru-RU" sz="3600" dirty="0" err="1" smtClean="0">
                <a:solidFill>
                  <a:schemeClr val="bg2">
                    <a:lumMod val="50000"/>
                  </a:schemeClr>
                </a:solidFill>
              </a:rPr>
              <a:t>Анкор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» по вопросам взаимодействия поколений в фирмах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Group 126"/>
          <p:cNvGraphicFramePr>
            <a:graphicFrameLocks noGrp="1"/>
          </p:cNvGraphicFramePr>
          <p:nvPr>
            <p:ph idx="4294967295"/>
          </p:nvPr>
        </p:nvGraphicFramePr>
        <p:xfrm>
          <a:off x="755650" y="1700213"/>
          <a:ext cx="8074025" cy="4223385"/>
        </p:xfrm>
        <a:graphic>
          <a:graphicData uri="http://schemas.openxmlformats.org/drawingml/2006/table">
            <a:tbl>
              <a:tblPr/>
              <a:tblGrid>
                <a:gridCol w="1889125"/>
                <a:gridCol w="61849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>
                          <a:tab pos="1074738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Участники </a:t>
                      </a:r>
                      <a:b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исследования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>
                          <a:tab pos="1074738" algn="l"/>
                        </a:tabLst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1074738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HR-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менеджеры и руководители, занимающиеся кадровыми вопросами в ведущих компаниях городов Сибири, Урала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>
                          <a:tab pos="1074738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Изучить ситуацию в части взаимодействия поколений внутри компании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>
                          <a:tab pos="1074738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География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473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Города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Кемерово, Красноярск, Новокузнецк, Новосибирск, Омск, Томск, Тюмень.</a:t>
                      </a: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>
                          <a:tab pos="1074738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участников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>
                          <a:tab pos="1074738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92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компании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2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>
                          <a:tab pos="1074738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Время проведения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>
                          <a:tab pos="107473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октябрь 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Портрет респондента (1)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Object 1035"/>
          <p:cNvGraphicFramePr>
            <a:graphicFrameLocks noChangeAspect="1"/>
          </p:cNvGraphicFramePr>
          <p:nvPr>
            <p:ph sz="half" idx="1"/>
          </p:nvPr>
        </p:nvGraphicFramePr>
        <p:xfrm>
          <a:off x="179388" y="1989138"/>
          <a:ext cx="6795842" cy="4046537"/>
        </p:xfrm>
        <a:graphic>
          <a:graphicData uri="http://schemas.openxmlformats.org/presentationml/2006/ole">
            <p:oleObj spid="_x0000_s2050" name="Диаграмма" r:id="rId4" imgW="8686970" imgH="5315070" progId="MSGraph.Chart.8">
              <p:embed followColorScheme="full"/>
            </p:oleObj>
          </a:graphicData>
        </a:graphic>
      </p:graphicFrame>
      <p:graphicFrame>
        <p:nvGraphicFramePr>
          <p:cNvPr id="5" name="Object 1030"/>
          <p:cNvGraphicFramePr>
            <a:graphicFrameLocks noChangeAspect="1"/>
          </p:cNvGraphicFramePr>
          <p:nvPr/>
        </p:nvGraphicFramePr>
        <p:xfrm>
          <a:off x="3635375" y="1989138"/>
          <a:ext cx="6409233" cy="4159250"/>
        </p:xfrm>
        <a:graphic>
          <a:graphicData uri="http://schemas.openxmlformats.org/presentationml/2006/ole">
            <p:oleObj spid="_x0000_s2051" name="Диаграмма" r:id="rId5" imgW="6095936" imgH="4067251" progId="MSGraph.Chart.8">
              <p:embed followColorScheme="full"/>
            </p:oleObj>
          </a:graphicData>
        </a:graphic>
      </p:graphicFrame>
      <p:sp>
        <p:nvSpPr>
          <p:cNvPr id="6" name="Text Box 1034"/>
          <p:cNvSpPr txBox="1">
            <a:spLocks noChangeArrowheads="1"/>
          </p:cNvSpPr>
          <p:nvPr/>
        </p:nvSpPr>
        <p:spPr bwMode="auto">
          <a:xfrm>
            <a:off x="4500564" y="1484313"/>
            <a:ext cx="34028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Численность сотрудников</a:t>
            </a:r>
          </a:p>
        </p:txBody>
      </p:sp>
      <p:sp>
        <p:nvSpPr>
          <p:cNvPr id="7" name="Text Box 1036"/>
          <p:cNvSpPr txBox="1">
            <a:spLocks noChangeArrowheads="1"/>
          </p:cNvSpPr>
          <p:nvPr/>
        </p:nvSpPr>
        <p:spPr bwMode="auto">
          <a:xfrm>
            <a:off x="250826" y="1484313"/>
            <a:ext cx="340281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</a:rPr>
              <a:t>Тип компании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Портрет респондента (2)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Group 97"/>
          <p:cNvGraphicFramePr>
            <a:graphicFrameLocks noGrp="1"/>
          </p:cNvGraphicFramePr>
          <p:nvPr>
            <p:ph idx="1"/>
          </p:nvPr>
        </p:nvGraphicFramePr>
        <p:xfrm>
          <a:off x="684213" y="2565400"/>
          <a:ext cx="7416800" cy="3520638"/>
        </p:xfrm>
        <a:graphic>
          <a:graphicData uri="http://schemas.openxmlformats.org/drawingml/2006/table">
            <a:tbl>
              <a:tblPr/>
              <a:tblGrid>
                <a:gridCol w="5603875"/>
                <a:gridCol w="1812925"/>
              </a:tblGrid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Промышленность, производство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Торговля и дистрибьюция 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29 %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Телекоммуникации и информационные технологии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16 %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Недвижимость и строительство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Медицина и фармация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Реклама,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PR,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СМИ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Автомобильная отрасль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Другое 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14 %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" name="Text Box 73"/>
          <p:cNvSpPr txBox="1">
            <a:spLocks noChangeArrowheads="1"/>
          </p:cNvSpPr>
          <p:nvPr/>
        </p:nvSpPr>
        <p:spPr bwMode="auto">
          <a:xfrm>
            <a:off x="611188" y="1700213"/>
            <a:ext cx="3240087" cy="396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Специализация компаний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1546</Words>
  <Application>Microsoft Office PowerPoint</Application>
  <PresentationFormat>Экран (4:3)</PresentationFormat>
  <Paragraphs>201</Paragraphs>
  <Slides>27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Диаграмма</vt:lpstr>
      <vt:lpstr>Взаимодействие поколений внутри компании. Взгляд HR-менеджеров  (по материалам исследования компании «Анкор»)</vt:lpstr>
      <vt:lpstr>Реалии рынка труда</vt:lpstr>
      <vt:lpstr>Теория поколений - это</vt:lpstr>
      <vt:lpstr>Поколение «бэби-бумеров»  (1943-1963)</vt:lpstr>
      <vt:lpstr>Поколение X (1964-1983 г.р.)</vt:lpstr>
      <vt:lpstr>Поколение Y (1984-2003) </vt:lpstr>
      <vt:lpstr>Исследование компании «Анкор» по вопросам взаимодействия поколений в фирмах</vt:lpstr>
      <vt:lpstr>Портрет респондента (1)</vt:lpstr>
      <vt:lpstr>Портрет респондента (2)</vt:lpstr>
      <vt:lpstr>В Вашей компании работают сотрудники-представители разных поколений?</vt:lpstr>
      <vt:lpstr>Представители каких поколений присутствуют среди сотрудников Вашей компании? </vt:lpstr>
      <vt:lpstr>Гармонично ли эти поколения сосуществуют в Вашей рабочей среде?</vt:lpstr>
      <vt:lpstr>Благодаря чему достигается взаимопонимание между сотрудниками?</vt:lpstr>
      <vt:lpstr>Основные причины возникновения сложностей</vt:lpstr>
      <vt:lpstr>Эффективна ли команда, состоящая  из представителей разных поколений? </vt:lpstr>
      <vt:lpstr>Слайд 16</vt:lpstr>
      <vt:lpstr>Слайд 17</vt:lpstr>
      <vt:lpstr>Кто более охотно делится знаниями?</vt:lpstr>
      <vt:lpstr>Причины увольнений. «Бэби-бумеры»</vt:lpstr>
      <vt:lpstr>Причины увольнений. X и Y</vt:lpstr>
      <vt:lpstr>Необходимо ли учитывать характеристики поколений при подборе кадров?</vt:lpstr>
      <vt:lpstr>Кто наиболее эффективный сотрудник?</vt:lpstr>
      <vt:lpstr>Выводы</vt:lpstr>
      <vt:lpstr>Слайд 24</vt:lpstr>
      <vt:lpstr>Слайд 25</vt:lpstr>
      <vt:lpstr>Поколение X – существующие реалии</vt:lpstr>
      <vt:lpstr>Поколение Y – будущее компаний</vt:lpstr>
    </vt:vector>
  </TitlesOfParts>
  <Company>asus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поколений внутри компании. Взгляд HR-менеджеров  (по материалам исследования компании «Анкор»)</dc:title>
  <dc:creator>asus</dc:creator>
  <cp:lastModifiedBy>asus</cp:lastModifiedBy>
  <cp:revision>30</cp:revision>
  <dcterms:created xsi:type="dcterms:W3CDTF">2012-03-27T03:38:43Z</dcterms:created>
  <dcterms:modified xsi:type="dcterms:W3CDTF">2012-03-27T04:17:10Z</dcterms:modified>
</cp:coreProperties>
</file>