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7.xml" ContentType="application/vnd.openxmlformats-officedocument.presentationml.notesSlide+xml"/>
  <Override PartName="/ppt/diagrams/layout1.xml" ContentType="application/vnd.openxmlformats-officedocument.drawingml.diagramLayout+xml"/>
  <Override PartName="/ppt/notesSlides/notesSlide10.xml" ContentType="application/vnd.openxmlformats-officedocument.presentationml.notesSlide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diagrams/colors2.xml" ContentType="application/vnd.openxmlformats-officedocument.drawingml.diagramColors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diagrams/layout2.xml" ContentType="application/vnd.openxmlformats-officedocument.drawingml.diagramLayout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6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8"/>
  </p:notesMasterIdLst>
  <p:handoutMasterIdLst>
    <p:handoutMasterId r:id="rId29"/>
  </p:handoutMasterIdLst>
  <p:sldIdLst>
    <p:sldId id="366" r:id="rId2"/>
    <p:sldId id="412" r:id="rId3"/>
    <p:sldId id="445" r:id="rId4"/>
    <p:sldId id="405" r:id="rId5"/>
    <p:sldId id="447" r:id="rId6"/>
    <p:sldId id="430" r:id="rId7"/>
    <p:sldId id="433" r:id="rId8"/>
    <p:sldId id="450" r:id="rId9"/>
    <p:sldId id="429" r:id="rId10"/>
    <p:sldId id="411" r:id="rId11"/>
    <p:sldId id="404" r:id="rId12"/>
    <p:sldId id="413" r:id="rId13"/>
    <p:sldId id="410" r:id="rId14"/>
    <p:sldId id="406" r:id="rId15"/>
    <p:sldId id="417" r:id="rId16"/>
    <p:sldId id="435" r:id="rId17"/>
    <p:sldId id="436" r:id="rId18"/>
    <p:sldId id="452" r:id="rId19"/>
    <p:sldId id="437" r:id="rId20"/>
    <p:sldId id="438" r:id="rId21"/>
    <p:sldId id="439" r:id="rId22"/>
    <p:sldId id="440" r:id="rId23"/>
    <p:sldId id="441" r:id="rId24"/>
    <p:sldId id="442" r:id="rId25"/>
    <p:sldId id="443" r:id="rId26"/>
    <p:sldId id="444" r:id="rId27"/>
  </p:sldIdLst>
  <p:sldSz cx="10693400" cy="7561263"/>
  <p:notesSz cx="6669088" cy="9926638"/>
  <p:defaultTextStyle>
    <a:defPPr>
      <a:defRPr lang="ru-RU"/>
    </a:defPPr>
    <a:lvl1pPr marL="0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1pPr>
    <a:lvl2pPr marL="521528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2pPr>
    <a:lvl3pPr marL="1043056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3pPr>
    <a:lvl4pPr marL="1564584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4pPr>
    <a:lvl5pPr marL="2086112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5pPr>
    <a:lvl6pPr marL="2607640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6pPr>
    <a:lvl7pPr marL="3129168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7pPr>
    <a:lvl8pPr marL="3650696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8pPr>
    <a:lvl9pPr marL="4172224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382">
          <p15:clr>
            <a:srgbClr val="A4A3A4"/>
          </p15:clr>
        </p15:guide>
        <p15:guide id="2" pos="336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FEEADA"/>
    <a:srgbClr val="FDF1F1"/>
    <a:srgbClr val="FAD6D7"/>
    <a:srgbClr val="E31D24"/>
    <a:srgbClr val="F7923F"/>
    <a:srgbClr val="FCF0D8"/>
    <a:srgbClr val="F4CA76"/>
    <a:srgbClr val="FAB67E"/>
    <a:srgbClr val="EB575B"/>
    <a:srgbClr val="F9A661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DA37D80-6434-44D0-A028-1B22A696006F}" styleName="Светлый стиль 3 - акцент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895" autoAdjust="0"/>
    <p:restoredTop sz="61785" autoAdjust="0"/>
  </p:normalViewPr>
  <p:slideViewPr>
    <p:cSldViewPr>
      <p:cViewPr>
        <p:scale>
          <a:sx n="66" d="100"/>
          <a:sy n="66" d="100"/>
        </p:scale>
        <p:origin x="-498" y="-60"/>
      </p:cViewPr>
      <p:guideLst>
        <p:guide orient="horz" pos="2382"/>
        <p:guide pos="33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73436B3-D650-4D4C-9CE3-517BDEAEC62A}" type="doc">
      <dgm:prSet loTypeId="urn:microsoft.com/office/officeart/2005/8/layout/hProcess3" loCatId="process" qsTypeId="urn:microsoft.com/office/officeart/2005/8/quickstyle/simple1" qsCatId="simple" csTypeId="urn:microsoft.com/office/officeart/2005/8/colors/accent1_2" csCatId="accent1" phldr="1"/>
      <dgm:spPr/>
    </dgm:pt>
    <dgm:pt modelId="{BF438DED-53D5-4A90-AEA6-567173804079}">
      <dgm:prSet phldrT="[Текст]"/>
      <dgm:spPr/>
      <dgm:t>
        <a:bodyPr/>
        <a:lstStyle/>
        <a:p>
          <a:r>
            <a:rPr lang="ru-RU" b="1" dirty="0" smtClean="0"/>
            <a:t>Доверие</a:t>
          </a:r>
          <a:endParaRPr lang="ru-RU" b="1" dirty="0"/>
        </a:p>
      </dgm:t>
    </dgm:pt>
    <dgm:pt modelId="{AF5AAB02-A100-4E06-9527-DCE902EECD3F}" type="parTrans" cxnId="{30881545-5029-4F74-9330-750CDCCDD1CF}">
      <dgm:prSet/>
      <dgm:spPr/>
      <dgm:t>
        <a:bodyPr/>
        <a:lstStyle/>
        <a:p>
          <a:endParaRPr lang="ru-RU"/>
        </a:p>
      </dgm:t>
    </dgm:pt>
    <dgm:pt modelId="{B5B11520-8F28-4018-AACE-E3E7A46B085C}" type="sibTrans" cxnId="{30881545-5029-4F74-9330-750CDCCDD1CF}">
      <dgm:prSet/>
      <dgm:spPr/>
      <dgm:t>
        <a:bodyPr/>
        <a:lstStyle/>
        <a:p>
          <a:endParaRPr lang="ru-RU"/>
        </a:p>
      </dgm:t>
    </dgm:pt>
    <dgm:pt modelId="{1C41F070-4E03-455C-A0D7-3E0644BC44C9}" type="pres">
      <dgm:prSet presAssocID="{E73436B3-D650-4D4C-9CE3-517BDEAEC62A}" presName="Name0" presStyleCnt="0">
        <dgm:presLayoutVars>
          <dgm:dir/>
          <dgm:animLvl val="lvl"/>
          <dgm:resizeHandles val="exact"/>
        </dgm:presLayoutVars>
      </dgm:prSet>
      <dgm:spPr/>
    </dgm:pt>
    <dgm:pt modelId="{E5C8636F-40BF-4584-859A-7EDA103EE8EF}" type="pres">
      <dgm:prSet presAssocID="{E73436B3-D650-4D4C-9CE3-517BDEAEC62A}" presName="dummy" presStyleCnt="0"/>
      <dgm:spPr/>
    </dgm:pt>
    <dgm:pt modelId="{95BC8165-E7BF-4B35-9A6D-673FD9C89E26}" type="pres">
      <dgm:prSet presAssocID="{E73436B3-D650-4D4C-9CE3-517BDEAEC62A}" presName="linH" presStyleCnt="0"/>
      <dgm:spPr/>
    </dgm:pt>
    <dgm:pt modelId="{3292E78E-4F05-4088-B1C6-9075A269974C}" type="pres">
      <dgm:prSet presAssocID="{E73436B3-D650-4D4C-9CE3-517BDEAEC62A}" presName="padding1" presStyleCnt="0"/>
      <dgm:spPr/>
    </dgm:pt>
    <dgm:pt modelId="{D3E95EF4-2959-4E26-8DC8-C8F230887098}" type="pres">
      <dgm:prSet presAssocID="{BF438DED-53D5-4A90-AEA6-567173804079}" presName="linV" presStyleCnt="0"/>
      <dgm:spPr/>
    </dgm:pt>
    <dgm:pt modelId="{E96149A6-6360-4246-9C9F-1EEFFA06565D}" type="pres">
      <dgm:prSet presAssocID="{BF438DED-53D5-4A90-AEA6-567173804079}" presName="spVertical1" presStyleCnt="0"/>
      <dgm:spPr/>
    </dgm:pt>
    <dgm:pt modelId="{08BC7BDA-FBFA-4942-8FEE-EA4E7196DE98}" type="pres">
      <dgm:prSet presAssocID="{BF438DED-53D5-4A90-AEA6-567173804079}" presName="parTx" presStyleLbl="revTx" presStyleIdx="0" presStyleCnt="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1DF2EAB-E188-4579-9D7E-B33B6E681089}" type="pres">
      <dgm:prSet presAssocID="{BF438DED-53D5-4A90-AEA6-567173804079}" presName="spVertical2" presStyleCnt="0"/>
      <dgm:spPr/>
    </dgm:pt>
    <dgm:pt modelId="{29F252AD-F027-41EC-AEAB-5F40F0585004}" type="pres">
      <dgm:prSet presAssocID="{BF438DED-53D5-4A90-AEA6-567173804079}" presName="spVertical3" presStyleCnt="0"/>
      <dgm:spPr/>
    </dgm:pt>
    <dgm:pt modelId="{7F99CCAA-A557-4C9D-8DE5-92AB6DE73801}" type="pres">
      <dgm:prSet presAssocID="{E73436B3-D650-4D4C-9CE3-517BDEAEC62A}" presName="padding2" presStyleCnt="0"/>
      <dgm:spPr/>
    </dgm:pt>
    <dgm:pt modelId="{2E173FC8-6A9E-4E57-ADE7-16211E697D20}" type="pres">
      <dgm:prSet presAssocID="{E73436B3-D650-4D4C-9CE3-517BDEAEC62A}" presName="negArrow" presStyleCnt="0"/>
      <dgm:spPr/>
    </dgm:pt>
    <dgm:pt modelId="{264CCDBA-4668-42A0-8E0A-6172C28AFD25}" type="pres">
      <dgm:prSet presAssocID="{E73436B3-D650-4D4C-9CE3-517BDEAEC62A}" presName="backgroundArrow" presStyleLbl="node1" presStyleIdx="0" presStyleCnt="1" custLinFactNeighborX="2109" custLinFactNeighborY="1849"/>
      <dgm:spPr/>
    </dgm:pt>
  </dgm:ptLst>
  <dgm:cxnLst>
    <dgm:cxn modelId="{EE662644-A222-4053-8547-F1B1CC664FB3}" type="presOf" srcId="{E73436B3-D650-4D4C-9CE3-517BDEAEC62A}" destId="{1C41F070-4E03-455C-A0D7-3E0644BC44C9}" srcOrd="0" destOrd="0" presId="urn:microsoft.com/office/officeart/2005/8/layout/hProcess3"/>
    <dgm:cxn modelId="{E834CCB7-25B4-4485-A449-3BAE380BE5F3}" type="presOf" srcId="{BF438DED-53D5-4A90-AEA6-567173804079}" destId="{08BC7BDA-FBFA-4942-8FEE-EA4E7196DE98}" srcOrd="0" destOrd="0" presId="urn:microsoft.com/office/officeart/2005/8/layout/hProcess3"/>
    <dgm:cxn modelId="{30881545-5029-4F74-9330-750CDCCDD1CF}" srcId="{E73436B3-D650-4D4C-9CE3-517BDEAEC62A}" destId="{BF438DED-53D5-4A90-AEA6-567173804079}" srcOrd="0" destOrd="0" parTransId="{AF5AAB02-A100-4E06-9527-DCE902EECD3F}" sibTransId="{B5B11520-8F28-4018-AACE-E3E7A46B085C}"/>
    <dgm:cxn modelId="{5C173D07-EB3C-4357-9731-4B7E58C54422}" type="presParOf" srcId="{1C41F070-4E03-455C-A0D7-3E0644BC44C9}" destId="{E5C8636F-40BF-4584-859A-7EDA103EE8EF}" srcOrd="0" destOrd="0" presId="urn:microsoft.com/office/officeart/2005/8/layout/hProcess3"/>
    <dgm:cxn modelId="{83A80F03-6E4F-4E90-93B0-1B5F4927B50D}" type="presParOf" srcId="{1C41F070-4E03-455C-A0D7-3E0644BC44C9}" destId="{95BC8165-E7BF-4B35-9A6D-673FD9C89E26}" srcOrd="1" destOrd="0" presId="urn:microsoft.com/office/officeart/2005/8/layout/hProcess3"/>
    <dgm:cxn modelId="{C3588619-A9E2-4710-9344-C67DD8B9522F}" type="presParOf" srcId="{95BC8165-E7BF-4B35-9A6D-673FD9C89E26}" destId="{3292E78E-4F05-4088-B1C6-9075A269974C}" srcOrd="0" destOrd="0" presId="urn:microsoft.com/office/officeart/2005/8/layout/hProcess3"/>
    <dgm:cxn modelId="{35DEB269-54B9-453B-A2D1-ADBDD46EE5FE}" type="presParOf" srcId="{95BC8165-E7BF-4B35-9A6D-673FD9C89E26}" destId="{D3E95EF4-2959-4E26-8DC8-C8F230887098}" srcOrd="1" destOrd="0" presId="urn:microsoft.com/office/officeart/2005/8/layout/hProcess3"/>
    <dgm:cxn modelId="{E408FA02-5364-4858-B6FD-CE530AFAC520}" type="presParOf" srcId="{D3E95EF4-2959-4E26-8DC8-C8F230887098}" destId="{E96149A6-6360-4246-9C9F-1EEFFA06565D}" srcOrd="0" destOrd="0" presId="urn:microsoft.com/office/officeart/2005/8/layout/hProcess3"/>
    <dgm:cxn modelId="{3E0F121B-449A-412E-A8BA-EDFEFA6E90F6}" type="presParOf" srcId="{D3E95EF4-2959-4E26-8DC8-C8F230887098}" destId="{08BC7BDA-FBFA-4942-8FEE-EA4E7196DE98}" srcOrd="1" destOrd="0" presId="urn:microsoft.com/office/officeart/2005/8/layout/hProcess3"/>
    <dgm:cxn modelId="{CE614587-5E36-4EDA-B296-D3F2A0964DF3}" type="presParOf" srcId="{D3E95EF4-2959-4E26-8DC8-C8F230887098}" destId="{71DF2EAB-E188-4579-9D7E-B33B6E681089}" srcOrd="2" destOrd="0" presId="urn:microsoft.com/office/officeart/2005/8/layout/hProcess3"/>
    <dgm:cxn modelId="{E9B290C1-B327-43F2-8AD1-462596DDF808}" type="presParOf" srcId="{D3E95EF4-2959-4E26-8DC8-C8F230887098}" destId="{29F252AD-F027-41EC-AEAB-5F40F0585004}" srcOrd="3" destOrd="0" presId="urn:microsoft.com/office/officeart/2005/8/layout/hProcess3"/>
    <dgm:cxn modelId="{AB40AFCD-F61F-42F3-95EF-8E47CFCF7EDC}" type="presParOf" srcId="{95BC8165-E7BF-4B35-9A6D-673FD9C89E26}" destId="{7F99CCAA-A557-4C9D-8DE5-92AB6DE73801}" srcOrd="2" destOrd="0" presId="urn:microsoft.com/office/officeart/2005/8/layout/hProcess3"/>
    <dgm:cxn modelId="{7123C6AB-C791-4BC8-B878-F466FDDE9AFB}" type="presParOf" srcId="{95BC8165-E7BF-4B35-9A6D-673FD9C89E26}" destId="{2E173FC8-6A9E-4E57-ADE7-16211E697D20}" srcOrd="3" destOrd="0" presId="urn:microsoft.com/office/officeart/2005/8/layout/hProcess3"/>
    <dgm:cxn modelId="{20747C2A-ADAF-4B39-A1E6-BC9370FCFB40}" type="presParOf" srcId="{95BC8165-E7BF-4B35-9A6D-673FD9C89E26}" destId="{264CCDBA-4668-42A0-8E0A-6172C28AFD25}" srcOrd="4" destOrd="0" presId="urn:microsoft.com/office/officeart/2005/8/layout/hProcess3"/>
  </dgm:cxnLst>
  <dgm:bg/>
  <dgm:whole/>
  <dgm:extLst>
    <a:ext uri="http://schemas.microsoft.com/office/drawing/2008/diagram">
      <dsp:dataModelExt xmlns:dsp="http://schemas.microsoft.com/office/drawing/2008/diagram" xmlns="" relId="rId9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6E2835C-C2DD-4D1C-AF47-3BBE3C3BFD6E}" type="doc">
      <dgm:prSet loTypeId="urn:microsoft.com/office/officeart/2005/8/layout/funnel1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5AEEF3E9-545F-4FF7-B285-59F4464C5770}">
      <dgm:prSet phldrT="[Текст]" custT="1"/>
      <dgm:spPr>
        <a:solidFill>
          <a:srgbClr val="C00000"/>
        </a:solidFill>
      </dgm:spPr>
      <dgm:t>
        <a:bodyPr/>
        <a:lstStyle/>
        <a:p>
          <a:r>
            <a:rPr lang="ru-RU" sz="2000" dirty="0" smtClean="0"/>
            <a:t>Знания сотрудников</a:t>
          </a:r>
          <a:endParaRPr lang="ru-RU" sz="2000" dirty="0"/>
        </a:p>
      </dgm:t>
    </dgm:pt>
    <dgm:pt modelId="{11C572F2-3B0A-4F86-B677-CA023C7C8523}" type="parTrans" cxnId="{36F98CFC-C903-477E-B416-F715B248AE99}">
      <dgm:prSet/>
      <dgm:spPr/>
      <dgm:t>
        <a:bodyPr/>
        <a:lstStyle/>
        <a:p>
          <a:endParaRPr lang="ru-RU"/>
        </a:p>
      </dgm:t>
    </dgm:pt>
    <dgm:pt modelId="{8D50585C-1FB0-407C-A30B-9D269B585323}" type="sibTrans" cxnId="{36F98CFC-C903-477E-B416-F715B248AE99}">
      <dgm:prSet/>
      <dgm:spPr/>
      <dgm:t>
        <a:bodyPr/>
        <a:lstStyle/>
        <a:p>
          <a:endParaRPr lang="ru-RU"/>
        </a:p>
      </dgm:t>
    </dgm:pt>
    <dgm:pt modelId="{9679C332-0C39-49EE-AD7E-FC610512979F}">
      <dgm:prSet phldrT="[Текст]" custT="1"/>
      <dgm:spPr>
        <a:solidFill>
          <a:schemeClr val="accent4">
            <a:lumMod val="75000"/>
          </a:schemeClr>
        </a:solidFill>
      </dgm:spPr>
      <dgm:t>
        <a:bodyPr/>
        <a:lstStyle/>
        <a:p>
          <a:r>
            <a:rPr lang="ru-RU" sz="2000" dirty="0" smtClean="0"/>
            <a:t>Знание потребителя</a:t>
          </a:r>
          <a:endParaRPr lang="ru-RU" sz="2000" dirty="0"/>
        </a:p>
      </dgm:t>
    </dgm:pt>
    <dgm:pt modelId="{077F3DE2-7B32-4DB9-A630-72C541C73C83}" type="parTrans" cxnId="{77BF3DC4-D560-4F6A-A3FD-6C6118C7A609}">
      <dgm:prSet/>
      <dgm:spPr/>
      <dgm:t>
        <a:bodyPr/>
        <a:lstStyle/>
        <a:p>
          <a:endParaRPr lang="ru-RU"/>
        </a:p>
      </dgm:t>
    </dgm:pt>
    <dgm:pt modelId="{73AE388D-2F6D-4BB2-8524-F70D88F0A546}" type="sibTrans" cxnId="{77BF3DC4-D560-4F6A-A3FD-6C6118C7A609}">
      <dgm:prSet/>
      <dgm:spPr/>
      <dgm:t>
        <a:bodyPr/>
        <a:lstStyle/>
        <a:p>
          <a:endParaRPr lang="ru-RU"/>
        </a:p>
      </dgm:t>
    </dgm:pt>
    <dgm:pt modelId="{FDCE7098-E62E-4C68-AE8E-CA4233174C41}">
      <dgm:prSet phldrT="[Текст]" custT="1"/>
      <dgm:spPr>
        <a:solidFill>
          <a:srgbClr val="00B050"/>
        </a:solidFill>
      </dgm:spPr>
      <dgm:t>
        <a:bodyPr/>
        <a:lstStyle/>
        <a:p>
          <a:r>
            <a:rPr lang="ru-RU" sz="2000" dirty="0" smtClean="0"/>
            <a:t>Энергия команды</a:t>
          </a:r>
          <a:endParaRPr lang="ru-RU" sz="2000" dirty="0"/>
        </a:p>
      </dgm:t>
    </dgm:pt>
    <dgm:pt modelId="{05341D72-A069-4E66-8AC7-BF1A8952C919}" type="parTrans" cxnId="{02BC59C1-6600-4B5D-B895-4D8946C09BF5}">
      <dgm:prSet/>
      <dgm:spPr/>
      <dgm:t>
        <a:bodyPr/>
        <a:lstStyle/>
        <a:p>
          <a:endParaRPr lang="ru-RU"/>
        </a:p>
      </dgm:t>
    </dgm:pt>
    <dgm:pt modelId="{3466D1B2-4231-4586-A3F3-F795AC54E840}" type="sibTrans" cxnId="{02BC59C1-6600-4B5D-B895-4D8946C09BF5}">
      <dgm:prSet/>
      <dgm:spPr/>
      <dgm:t>
        <a:bodyPr/>
        <a:lstStyle/>
        <a:p>
          <a:endParaRPr lang="ru-RU"/>
        </a:p>
      </dgm:t>
    </dgm:pt>
    <dgm:pt modelId="{FD80C87F-3540-4763-806A-3311CBCA623E}">
      <dgm:prSet phldrT="[Текст]" custT="1"/>
      <dgm:spPr/>
      <dgm:t>
        <a:bodyPr/>
        <a:lstStyle/>
        <a:p>
          <a:r>
            <a:rPr lang="ru-RU" sz="2400" b="1" dirty="0" smtClean="0"/>
            <a:t>Объединенная команда с пониманием что делать и зарядом на действие.</a:t>
          </a:r>
          <a:endParaRPr lang="ru-RU" sz="2400" b="1" dirty="0"/>
        </a:p>
      </dgm:t>
    </dgm:pt>
    <dgm:pt modelId="{974E4B5D-78C0-48BB-AB11-C6E91D0EF009}" type="parTrans" cxnId="{B06F9ED0-D899-4CB2-9A5E-F499DF26B33E}">
      <dgm:prSet/>
      <dgm:spPr/>
      <dgm:t>
        <a:bodyPr/>
        <a:lstStyle/>
        <a:p>
          <a:endParaRPr lang="ru-RU"/>
        </a:p>
      </dgm:t>
    </dgm:pt>
    <dgm:pt modelId="{C814CF7A-6DE9-45DE-98D4-8680DCDA83CB}" type="sibTrans" cxnId="{B06F9ED0-D899-4CB2-9A5E-F499DF26B33E}">
      <dgm:prSet/>
      <dgm:spPr/>
      <dgm:t>
        <a:bodyPr/>
        <a:lstStyle/>
        <a:p>
          <a:endParaRPr lang="ru-RU"/>
        </a:p>
      </dgm:t>
    </dgm:pt>
    <dgm:pt modelId="{E2CD4BB3-AC2A-48B9-96CE-D4A93C8E0FD1}" type="pres">
      <dgm:prSet presAssocID="{86E2835C-C2DD-4D1C-AF47-3BBE3C3BFD6E}" presName="Name0" presStyleCnt="0">
        <dgm:presLayoutVars>
          <dgm:chMax val="4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4388B51-197E-4FE6-A100-1CD9A113579A}" type="pres">
      <dgm:prSet presAssocID="{86E2835C-C2DD-4D1C-AF47-3BBE3C3BFD6E}" presName="ellipse" presStyleLbl="trBgShp" presStyleIdx="0" presStyleCnt="1"/>
      <dgm:spPr/>
    </dgm:pt>
    <dgm:pt modelId="{DFC8D847-ABCD-4CA6-A8C4-025C3CA319D0}" type="pres">
      <dgm:prSet presAssocID="{86E2835C-C2DD-4D1C-AF47-3BBE3C3BFD6E}" presName="arrow1" presStyleLbl="fgShp" presStyleIdx="0" presStyleCnt="1"/>
      <dgm:spPr/>
    </dgm:pt>
    <dgm:pt modelId="{2D4BE103-BABF-4C9F-B54A-571037F378B7}" type="pres">
      <dgm:prSet presAssocID="{86E2835C-C2DD-4D1C-AF47-3BBE3C3BFD6E}" presName="rectangle" presStyleLbl="revTx" presStyleIdx="0" presStyleCnt="1" custScaleX="106255" custScaleY="10920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22E0B64-3959-4538-8B62-519FC36ADF45}" type="pres">
      <dgm:prSet presAssocID="{9679C332-0C39-49EE-AD7E-FC610512979F}" presName="item1" presStyleLbl="node1" presStyleIdx="0" presStyleCnt="3" custScaleX="11799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85FA334-23B1-4B9A-B818-356CDF5F90AD}" type="pres">
      <dgm:prSet presAssocID="{FDCE7098-E62E-4C68-AE8E-CA4233174C41}" presName="item2" presStyleLbl="node1" presStyleIdx="1" presStyleCnt="3" custScaleX="127262" custScaleY="9174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736C4A5-E970-4E31-BD64-31F1947644E6}" type="pres">
      <dgm:prSet presAssocID="{FD80C87F-3540-4763-806A-3311CBCA623E}" presName="item3" presStyleLbl="node1" presStyleIdx="2" presStyleCnt="3" custScaleX="125436" custLinFactNeighborX="6918" custLinFactNeighborY="290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7540CAC-AE61-47E0-A65A-9BEF7A370EDA}" type="pres">
      <dgm:prSet presAssocID="{86E2835C-C2DD-4D1C-AF47-3BBE3C3BFD6E}" presName="funnel" presStyleLbl="trAlignAcc1" presStyleIdx="0" presStyleCnt="1" custLinFactNeighborX="380" custLinFactNeighborY="-23614"/>
      <dgm:spPr>
        <a:noFill/>
        <a:ln>
          <a:solidFill>
            <a:srgbClr val="C00000"/>
          </a:solidFill>
        </a:ln>
      </dgm:spPr>
    </dgm:pt>
  </dgm:ptLst>
  <dgm:cxnLst>
    <dgm:cxn modelId="{36F98CFC-C903-477E-B416-F715B248AE99}" srcId="{86E2835C-C2DD-4D1C-AF47-3BBE3C3BFD6E}" destId="{5AEEF3E9-545F-4FF7-B285-59F4464C5770}" srcOrd="0" destOrd="0" parTransId="{11C572F2-3B0A-4F86-B677-CA023C7C8523}" sibTransId="{8D50585C-1FB0-407C-A30B-9D269B585323}"/>
    <dgm:cxn modelId="{C6A55DE5-18AD-44CD-A8FA-19E64B97FE3F}" type="presOf" srcId="{FDCE7098-E62E-4C68-AE8E-CA4233174C41}" destId="{F22E0B64-3959-4538-8B62-519FC36ADF45}" srcOrd="0" destOrd="0" presId="urn:microsoft.com/office/officeart/2005/8/layout/funnel1"/>
    <dgm:cxn modelId="{7F00D99C-95C1-4699-BB0C-47320E4F6714}" type="presOf" srcId="{86E2835C-C2DD-4D1C-AF47-3BBE3C3BFD6E}" destId="{E2CD4BB3-AC2A-48B9-96CE-D4A93C8E0FD1}" srcOrd="0" destOrd="0" presId="urn:microsoft.com/office/officeart/2005/8/layout/funnel1"/>
    <dgm:cxn modelId="{8EC7C896-64B8-44C1-889B-7B5B58F38BC0}" type="presOf" srcId="{9679C332-0C39-49EE-AD7E-FC610512979F}" destId="{C85FA334-23B1-4B9A-B818-356CDF5F90AD}" srcOrd="0" destOrd="0" presId="urn:microsoft.com/office/officeart/2005/8/layout/funnel1"/>
    <dgm:cxn modelId="{925225E9-06C3-4407-BD5E-FB1649A722B1}" type="presOf" srcId="{FD80C87F-3540-4763-806A-3311CBCA623E}" destId="{2D4BE103-BABF-4C9F-B54A-571037F378B7}" srcOrd="0" destOrd="0" presId="urn:microsoft.com/office/officeart/2005/8/layout/funnel1"/>
    <dgm:cxn modelId="{A6E335E5-D62C-47B5-9155-A8E9728967E3}" type="presOf" srcId="{5AEEF3E9-545F-4FF7-B285-59F4464C5770}" destId="{7736C4A5-E970-4E31-BD64-31F1947644E6}" srcOrd="0" destOrd="0" presId="urn:microsoft.com/office/officeart/2005/8/layout/funnel1"/>
    <dgm:cxn modelId="{B06F9ED0-D899-4CB2-9A5E-F499DF26B33E}" srcId="{86E2835C-C2DD-4D1C-AF47-3BBE3C3BFD6E}" destId="{FD80C87F-3540-4763-806A-3311CBCA623E}" srcOrd="3" destOrd="0" parTransId="{974E4B5D-78C0-48BB-AB11-C6E91D0EF009}" sibTransId="{C814CF7A-6DE9-45DE-98D4-8680DCDA83CB}"/>
    <dgm:cxn modelId="{02BC59C1-6600-4B5D-B895-4D8946C09BF5}" srcId="{86E2835C-C2DD-4D1C-AF47-3BBE3C3BFD6E}" destId="{FDCE7098-E62E-4C68-AE8E-CA4233174C41}" srcOrd="2" destOrd="0" parTransId="{05341D72-A069-4E66-8AC7-BF1A8952C919}" sibTransId="{3466D1B2-4231-4586-A3F3-F795AC54E840}"/>
    <dgm:cxn modelId="{77BF3DC4-D560-4F6A-A3FD-6C6118C7A609}" srcId="{86E2835C-C2DD-4D1C-AF47-3BBE3C3BFD6E}" destId="{9679C332-0C39-49EE-AD7E-FC610512979F}" srcOrd="1" destOrd="0" parTransId="{077F3DE2-7B32-4DB9-A630-72C541C73C83}" sibTransId="{73AE388D-2F6D-4BB2-8524-F70D88F0A546}"/>
    <dgm:cxn modelId="{5BCDE670-39E9-4E98-A539-5ABAC2E9971C}" type="presParOf" srcId="{E2CD4BB3-AC2A-48B9-96CE-D4A93C8E0FD1}" destId="{D4388B51-197E-4FE6-A100-1CD9A113579A}" srcOrd="0" destOrd="0" presId="urn:microsoft.com/office/officeart/2005/8/layout/funnel1"/>
    <dgm:cxn modelId="{F3927374-8467-48C2-A43C-60E6B30214DE}" type="presParOf" srcId="{E2CD4BB3-AC2A-48B9-96CE-D4A93C8E0FD1}" destId="{DFC8D847-ABCD-4CA6-A8C4-025C3CA319D0}" srcOrd="1" destOrd="0" presId="urn:microsoft.com/office/officeart/2005/8/layout/funnel1"/>
    <dgm:cxn modelId="{424F5002-E7F3-406C-993A-948EF17FE2FC}" type="presParOf" srcId="{E2CD4BB3-AC2A-48B9-96CE-D4A93C8E0FD1}" destId="{2D4BE103-BABF-4C9F-B54A-571037F378B7}" srcOrd="2" destOrd="0" presId="urn:microsoft.com/office/officeart/2005/8/layout/funnel1"/>
    <dgm:cxn modelId="{DDA6CC3C-6DA6-446F-845E-D4E4FF515965}" type="presParOf" srcId="{E2CD4BB3-AC2A-48B9-96CE-D4A93C8E0FD1}" destId="{F22E0B64-3959-4538-8B62-519FC36ADF45}" srcOrd="3" destOrd="0" presId="urn:microsoft.com/office/officeart/2005/8/layout/funnel1"/>
    <dgm:cxn modelId="{FC0E4F78-7606-4A51-8291-777E9D858136}" type="presParOf" srcId="{E2CD4BB3-AC2A-48B9-96CE-D4A93C8E0FD1}" destId="{C85FA334-23B1-4B9A-B818-356CDF5F90AD}" srcOrd="4" destOrd="0" presId="urn:microsoft.com/office/officeart/2005/8/layout/funnel1"/>
    <dgm:cxn modelId="{418DF24E-FAE1-4274-BA33-9D7DDF6A7468}" type="presParOf" srcId="{E2CD4BB3-AC2A-48B9-96CE-D4A93C8E0FD1}" destId="{7736C4A5-E970-4E31-BD64-31F1947644E6}" srcOrd="5" destOrd="0" presId="urn:microsoft.com/office/officeart/2005/8/layout/funnel1"/>
    <dgm:cxn modelId="{FFEBF96A-6390-4AE5-BE9A-9E19A40345A4}" type="presParOf" srcId="{E2CD4BB3-AC2A-48B9-96CE-D4A93C8E0FD1}" destId="{97540CAC-AE61-47E0-A65A-9BEF7A370EDA}" srcOrd="6" destOrd="0" presId="urn:microsoft.com/office/officeart/2005/8/layout/funnel1"/>
  </dgm:cxnLst>
  <dgm:bg/>
  <dgm:whole/>
  <dgm:extLst>
    <a:ext uri="http://schemas.microsoft.com/office/drawing/2008/diagram">
      <dsp:dataModelExt xmlns:dsp="http://schemas.microsoft.com/office/drawing/2008/diagram" xmlns="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264CCDBA-4668-42A0-8E0A-6172C28AFD25}">
      <dsp:nvSpPr>
        <dsp:cNvPr id="0" name=""/>
        <dsp:cNvSpPr/>
      </dsp:nvSpPr>
      <dsp:spPr>
        <a:xfrm>
          <a:off x="0" y="46793"/>
          <a:ext cx="2740205" cy="1440000"/>
        </a:xfrm>
        <a:prstGeom prst="rightArrow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8BC7BDA-FBFA-4942-8FEE-EA4E7196DE98}">
      <dsp:nvSpPr>
        <dsp:cNvPr id="0" name=""/>
        <dsp:cNvSpPr/>
      </dsp:nvSpPr>
      <dsp:spPr>
        <a:xfrm>
          <a:off x="221036" y="383397"/>
          <a:ext cx="2245148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203200" rIns="0" bIns="203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/>
            <a:t>Доверие</a:t>
          </a:r>
          <a:endParaRPr lang="ru-RU" sz="2000" b="1" kern="1200" dirty="0"/>
        </a:p>
      </dsp:txBody>
      <dsp:txXfrm>
        <a:off x="221036" y="383397"/>
        <a:ext cx="2245148" cy="720000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D4388B51-197E-4FE6-A100-1CD9A113579A}">
      <dsp:nvSpPr>
        <dsp:cNvPr id="0" name=""/>
        <dsp:cNvSpPr/>
      </dsp:nvSpPr>
      <dsp:spPr>
        <a:xfrm>
          <a:off x="2650875" y="219625"/>
          <a:ext cx="4876741" cy="1693628"/>
        </a:xfrm>
        <a:prstGeom prst="ellipse">
          <a:avLst/>
        </a:prstGeom>
        <a:solidFill>
          <a:schemeClr val="accent1">
            <a:tint val="50000"/>
            <a:alpha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FC8D847-ABCD-4CA6-A8C4-025C3CA319D0}">
      <dsp:nvSpPr>
        <dsp:cNvPr id="0" name=""/>
        <dsp:cNvSpPr/>
      </dsp:nvSpPr>
      <dsp:spPr>
        <a:xfrm>
          <a:off x="4624254" y="4366746"/>
          <a:ext cx="945104" cy="604867"/>
        </a:xfrm>
        <a:prstGeom prst="downArrow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D4BE103-BABF-4C9F-B54A-571037F378B7}">
      <dsp:nvSpPr>
        <dsp:cNvPr id="0" name=""/>
        <dsp:cNvSpPr/>
      </dsp:nvSpPr>
      <dsp:spPr>
        <a:xfrm>
          <a:off x="2686675" y="4798436"/>
          <a:ext cx="4820262" cy="123853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/>
            <a:t>Объединенная команда с пониманием что делать и зарядом на действие.</a:t>
          </a:r>
          <a:endParaRPr lang="ru-RU" sz="2400" b="1" kern="1200" dirty="0"/>
        </a:p>
      </dsp:txBody>
      <dsp:txXfrm>
        <a:off x="2686675" y="4798436"/>
        <a:ext cx="4820262" cy="1238533"/>
      </dsp:txXfrm>
    </dsp:sp>
    <dsp:sp modelId="{F22E0B64-3959-4538-8B62-519FC36ADF45}">
      <dsp:nvSpPr>
        <dsp:cNvPr id="0" name=""/>
        <dsp:cNvSpPr/>
      </dsp:nvSpPr>
      <dsp:spPr>
        <a:xfrm>
          <a:off x="4270853" y="2044056"/>
          <a:ext cx="2007266" cy="1701189"/>
        </a:xfrm>
        <a:prstGeom prst="ellipse">
          <a:avLst/>
        </a:prstGeom>
        <a:solidFill>
          <a:srgbClr val="00B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Энергия команды</a:t>
          </a:r>
          <a:endParaRPr lang="ru-RU" sz="2000" kern="1200" dirty="0"/>
        </a:p>
      </dsp:txBody>
      <dsp:txXfrm>
        <a:off x="4270853" y="2044056"/>
        <a:ext cx="2007266" cy="1701189"/>
      </dsp:txXfrm>
    </dsp:sp>
    <dsp:sp modelId="{C85FA334-23B1-4B9A-B818-356CDF5F90AD}">
      <dsp:nvSpPr>
        <dsp:cNvPr id="0" name=""/>
        <dsp:cNvSpPr/>
      </dsp:nvSpPr>
      <dsp:spPr>
        <a:xfrm>
          <a:off x="2974707" y="837994"/>
          <a:ext cx="2164967" cy="1560772"/>
        </a:xfrm>
        <a:prstGeom prst="ellipse">
          <a:avLst/>
        </a:prstGeom>
        <a:solidFill>
          <a:schemeClr val="accent4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Знание потребителя</a:t>
          </a:r>
          <a:endParaRPr lang="ru-RU" sz="2000" kern="1200" dirty="0"/>
        </a:p>
      </dsp:txBody>
      <dsp:txXfrm>
        <a:off x="2974707" y="837994"/>
        <a:ext cx="2164967" cy="1560772"/>
      </dsp:txXfrm>
    </dsp:sp>
    <dsp:sp modelId="{7736C4A5-E970-4E31-BD64-31F1947644E6}">
      <dsp:nvSpPr>
        <dsp:cNvPr id="0" name=""/>
        <dsp:cNvSpPr/>
      </dsp:nvSpPr>
      <dsp:spPr>
        <a:xfrm>
          <a:off x="4846921" y="405947"/>
          <a:ext cx="2133903" cy="1701189"/>
        </a:xfrm>
        <a:prstGeom prst="ellipse">
          <a:avLst/>
        </a:prstGeom>
        <a:solidFill>
          <a:srgbClr val="C0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Знания сотрудников</a:t>
          </a:r>
          <a:endParaRPr lang="ru-RU" sz="2000" kern="1200" dirty="0"/>
        </a:p>
      </dsp:txBody>
      <dsp:txXfrm>
        <a:off x="4846921" y="405947"/>
        <a:ext cx="2133903" cy="1701189"/>
      </dsp:txXfrm>
    </dsp:sp>
    <dsp:sp modelId="{97540CAC-AE61-47E0-A65A-9BEF7A370EDA}">
      <dsp:nvSpPr>
        <dsp:cNvPr id="0" name=""/>
        <dsp:cNvSpPr/>
      </dsp:nvSpPr>
      <dsp:spPr>
        <a:xfrm>
          <a:off x="2470624" y="0"/>
          <a:ext cx="5292588" cy="4234070"/>
        </a:xfrm>
        <a:prstGeom prst="funnel">
          <a:avLst/>
        </a:prstGeom>
        <a:noFill/>
        <a:ln w="9525" cap="flat" cmpd="sng" algn="ctr">
          <a:solidFill>
            <a:srgbClr val="C00000"/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3">
  <dgm:title val=""/>
  <dgm:desc val=""/>
  <dgm:catLst>
    <dgm:cat type="process" pri="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 chOrder="t">
    <dgm:varLst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dummy" refType="w"/>
      <dgm:constr type="h" for="ch" forName="dummy" refType="h"/>
      <dgm:constr type="h" for="ch" forName="dummy" refType="w" refFor="ch" refForName="dummy" op="lte" fact="0.4"/>
      <dgm:constr type="ctrX" for="ch" forName="dummy" refType="w" fact="0.5"/>
      <dgm:constr type="ctrY" for="ch" forName="dummy" refType="h" fact="0.5"/>
      <dgm:constr type="w" for="ch" forName="linH" refType="w"/>
      <dgm:constr type="h" for="ch" forName="linH" refType="h"/>
      <dgm:constr type="ctrX" for="ch" forName="linH" refType="w" fact="0.5"/>
      <dgm:constr type="ctrY" for="ch" forName="linH" refType="h" fact="0.5"/>
      <dgm:constr type="userP" for="ch" forName="linH" refType="h" refFor="ch" refForName="dummy" fact="0.25"/>
      <dgm:constr type="userT" for="des" forName="parTx" refType="w" refFor="ch" refForName="dummy" fact="0.2"/>
    </dgm:constrLst>
    <dgm:ruleLst/>
    <dgm:layoutNode name="dummy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linH">
      <dgm:choose name="Name1">
        <dgm:if name="Name2" func="var" arg="dir" op="equ" val="norm">
          <dgm:alg type="lin">
            <dgm:param type="linDir" val="fromL"/>
            <dgm:param type="nodeVertAlign" val="t"/>
          </dgm:alg>
        </dgm:if>
        <dgm:else name="Name3">
          <dgm:alg type="lin">
            <dgm:param type="linDir" val="fromR"/>
            <dgm:param type="nodeVertAlign" val="t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primFontSz" for="des" forName="parTx" val="65"/>
        <dgm:constr type="primFontSz" for="des" forName="desTx" refType="primFontSz" refFor="des" refForName="parTx" op="equ"/>
        <dgm:constr type="h" for="des" forName="parTx" refType="primFontSz" refFor="des" refForName="parTx"/>
        <dgm:constr type="h" for="des" forName="desTx" refType="primFontSz" refFor="des" refForName="parTx" fact="0.5"/>
        <dgm:constr type="h" for="des" forName="parTx" op="equ"/>
        <dgm:constr type="h" for="des" forName="desTx" op="equ"/>
        <dgm:constr type="h" for="ch" forName="backgroundArrow" refType="primFontSz" refFor="des" refForName="parTx" fact="2"/>
        <dgm:constr type="h" for="ch" forName="backgroundArrow" refType="h" refFor="des" refForName="parTx" op="lte" fact="2"/>
        <dgm:constr type="h" for="ch" forName="backgroundArrow" refType="h" refFor="des" refForName="parTx" op="gte" fact="2"/>
        <dgm:constr type="h" for="des" forName="spVertical1" refType="primFontSz" refFor="des" refForName="parTx" fact="0.5"/>
        <dgm:constr type="h" for="des" forName="spVertical1" refType="h" refFor="des" refForName="parTx" op="lte" fact="0.5"/>
        <dgm:constr type="h" for="des" forName="spVertical1" refType="h" refFor="des" refForName="parTx" op="gte" fact="0.5"/>
        <dgm:constr type="h" for="des" forName="spVertical2" refType="primFontSz" refFor="des" refForName="parTx" fact="0.5"/>
        <dgm:constr type="h" for="des" forName="spVertical2" refType="h" refFor="des" refForName="parTx" op="lte" fact="0.5"/>
        <dgm:constr type="h" for="des" forName="spVertical2" refType="h" refFor="des" refForName="parTx" op="gte" fact="0.5"/>
        <dgm:constr type="h" for="des" forName="spVertical3" refType="primFontSz" refFor="des" refForName="parTx" fact="-0.4"/>
        <dgm:constr type="h" for="des" forName="spVertical3" refType="h" refFor="des" refForName="parTx" op="lte" fact="-0.4"/>
        <dgm:constr type="h" for="des" forName="spVertical3" refType="h" refFor="des" refForName="parTx" op="gte" fact="-0.4"/>
        <dgm:constr type="w" for="ch" forName="backgroundArrow" refType="w"/>
        <dgm:constr type="w" for="ch" forName="negArrow" refType="w" fact="-1"/>
        <dgm:constr type="w" for="ch" forName="linV" refType="w"/>
        <dgm:constr type="w" for="ch" forName="space" refType="w" refFor="ch" refForName="linV" fact="0.2"/>
        <dgm:constr type="w" for="ch" forName="padding1" refType="w" fact="0.08"/>
        <dgm:constr type="userP"/>
        <dgm:constr type="w" for="ch" forName="padding2" refType="userP"/>
      </dgm:constrLst>
      <dgm:ruleLst>
        <dgm:rule type="w" for="ch" forName="linV" val="0" fact="NaN" max="NaN"/>
        <dgm:rule type="primFontSz" for="des" forName="parTx" val="5" fact="NaN" max="NaN"/>
      </dgm:ruleLst>
      <dgm:layoutNode name="padding1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forEach name="Name4" axis="ch" ptType="node">
        <dgm:layoutNode name="linV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spVertical1" refType="w"/>
            <dgm:constr type="w" for="ch" forName="parTx" refType="w"/>
            <dgm:constr type="w" for="ch" forName="spVertical2" refType="w"/>
            <dgm:constr type="w" for="ch" forName="spVertical3" refType="w"/>
            <dgm:constr type="w" for="ch" forName="desTx" refType="w"/>
          </dgm:constrLst>
          <dgm:ruleLst/>
          <dgm:layoutNode name="spVertical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parTx" styleLbl="revTx">
            <dgm:varLst>
              <dgm:chMax val="0"/>
              <dgm:chPref val="0"/>
              <dgm:bulletEnabled val="1"/>
            </dgm:varLst>
            <dgm:choose name="Name5">
              <dgm:if name="Name6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7">
                <dgm:alg type="tx">
                  <dgm:param type="parTxLTRAlign" val="ctr"/>
                  <dgm:param type="parTxRTLAlign" val="ct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self" ptType="node"/>
            <dgm:choose name="Name8">
              <dgm:if name="Name9" func="var" arg="dir" op="equ" val="norm">
                <dgm:constrLst>
                  <dgm:constr type="userT"/>
                  <dgm:constr type="h" refType="userT" op="lte"/>
                  <dgm:constr type="tMarg" refType="primFontSz" fact="0.8"/>
                  <dgm:constr type="bMarg" refType="tMarg"/>
                  <dgm:constr type="lMarg"/>
                  <dgm:constr type="rMarg"/>
                </dgm:constrLst>
              </dgm:if>
              <dgm:else name="Name10">
                <dgm:constrLst>
                  <dgm:constr type="userT"/>
                  <dgm:constr type="h" refType="userT" op="lte"/>
                  <dgm:constr type="tMarg" refType="primFontSz" fact="0.8"/>
                  <dgm:constr type="bMarg" refType="tMarg"/>
                  <dgm:constr type="lMarg"/>
                  <dgm:constr type="rMarg"/>
                </dgm:constrLst>
              </dgm:else>
            </dgm:choose>
            <dgm:ruleLst>
              <dgm:rule type="h" val="INF" fact="NaN" max="NaN"/>
            </dgm:ruleLst>
          </dgm:layoutNode>
          <dgm:layoutNode name="spVertical2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spVertical3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choose name="Name11">
            <dgm:if name="Name12" axis="ch" ptType="node" func="cnt" op="gte" val="1">
              <dgm:layoutNode name="desTx" styleLbl="revTx">
                <dgm:varLst>
                  <dgm:bulletEnabled val="1"/>
                </dgm:varLst>
                <dgm:alg type="tx">
                  <dgm:param type="stBulletLvl" val="1"/>
                </dgm:alg>
                <dgm:shape xmlns:r="http://schemas.openxmlformats.org/officeDocument/2006/relationships" type="rect" r:blip="">
                  <dgm:adjLst/>
                </dgm:shape>
                <dgm:presOf axis="des" ptType="node"/>
                <dgm:constrLst>
                  <dgm:constr type="tMarg"/>
                  <dgm:constr type="bMarg"/>
                  <dgm:constr type="rMarg"/>
                  <dgm:constr type="lMarg"/>
                </dgm:constrLst>
                <dgm:ruleLst>
                  <dgm:rule type="h" val="INF" fact="NaN" max="NaN"/>
                </dgm:ruleLst>
              </dgm:layoutNode>
            </dgm:if>
            <dgm:else name="Name13"/>
          </dgm:choose>
        </dgm:layoutNode>
        <dgm:forEach name="Name14" axis="followSib" ptType="sibTrans" cnt="1">
          <dgm:layoutNode name="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  <dgm:layoutNode name="padding2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negArrow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backgroundArrow" styleLbl="node1">
        <dgm:alg type="sp"/>
        <dgm:choose name="Name15">
          <dgm:if name="Name16" func="var" arg="dir" op="equ" val="norm">
            <dgm:shape xmlns:r="http://schemas.openxmlformats.org/officeDocument/2006/relationships" type="rightArrow" r:blip="">
              <dgm:adjLst/>
            </dgm:shape>
          </dgm:if>
          <dgm:else name="Name17">
            <dgm:shape xmlns:r="http://schemas.openxmlformats.org/officeDocument/2006/relationships" type="leftArrow" r:blip="">
              <dgm:adjLst/>
            </dgm:shape>
          </dgm:else>
        </dgm:choose>
        <dgm:presOf/>
        <dgm:constrLst/>
        <dgm:ruleLst/>
      </dgm:layoutNode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funnel1">
  <dgm:title val=""/>
  <dgm:desc val=""/>
  <dgm:catLst>
    <dgm:cat type="relationship" pri="2000"/>
    <dgm:cat type="process" pri="2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4"/>
      <dgm:resizeHandles val="exact"/>
    </dgm:varLst>
    <dgm:alg type="composite">
      <dgm:param type="ar" val="1.25"/>
    </dgm:alg>
    <dgm:shape xmlns:r="http://schemas.openxmlformats.org/officeDocument/2006/relationships" r:blip="">
      <dgm:adjLst/>
    </dgm:shape>
    <dgm:presOf/>
    <dgm:choose name="Name1">
      <dgm:if name="Name2" axis="ch" ptType="node" func="cnt" op="equ" val="2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w" for="ch" forName="item1" refType="w" fact="0.35"/>
          <dgm:constr type="h" for="ch" forName="item1" refType="w" fact="0.35"/>
          <dgm:constr type="t" for="ch" forName="item1" refType="h" fact="0.05"/>
          <dgm:constr type="l" for="ch" forName="item1" refType="w" fact="0.125"/>
          <dgm:constr type="primFontSz" for="ch" forName="item1" op="equ" val="65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if>
      <dgm:else name="Name3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primFontSz" for="ch" forName="rectangle" val="65"/>
          <dgm:constr type="w" for="ch" forName="item1" refType="w" fact="0.225"/>
          <dgm:constr type="h" for="ch" forName="item1" refType="w" fact="0.225"/>
          <dgm:constr type="t" for="ch" forName="item1" refType="h" fact="0.336"/>
          <dgm:constr type="l" for="ch" forName="item1" refType="w" fact="0.261"/>
          <dgm:constr type="primFontSz" for="ch" forName="item1" val="65"/>
          <dgm:constr type="w" for="ch" forName="item2" refType="w" fact="0.225"/>
          <dgm:constr type="h" for="ch" forName="item2" refType="w" fact="0.225"/>
          <dgm:constr type="t" for="ch" forName="item2" refType="h" fact="0.125"/>
          <dgm:constr type="l" for="ch" forName="item2" refType="w" fact="0.1"/>
          <dgm:constr type="primFontSz" for="ch" forName="item2" refType="primFontSz" refFor="ch" refForName="item1" op="equ"/>
          <dgm:constr type="w" for="ch" forName="item3" refType="w" fact="0.225"/>
          <dgm:constr type="h" for="ch" forName="item3" refType="w" fact="0.225"/>
          <dgm:constr type="t" for="ch" forName="item3" refType="h" fact="0.057"/>
          <dgm:constr type="l" for="ch" forName="item3" refType="w" fact="0.33"/>
          <dgm:constr type="primFontSz" for="ch" forName="item3" refType="primFontSz" refFor="ch" refForName="item1" op="equ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else>
    </dgm:choose>
    <dgm:ruleLst/>
    <dgm:choose name="Name4">
      <dgm:if name="Name5" axis="ch" ptType="node" func="cnt" op="gte" val="1">
        <dgm:layoutNode name="ellipse" styleLbl="tr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arrow1" styleLbl="fgShp">
          <dgm:alg type="sp"/>
          <dgm:shape xmlns:r="http://schemas.openxmlformats.org/officeDocument/2006/relationships" type="downArrow" r:blip="">
            <dgm:adjLst/>
          </dgm:shape>
          <dgm:presOf/>
          <dgm:constrLst/>
          <dgm:ruleLst/>
        </dgm:layoutNode>
        <dgm:layoutNode name="rectangle" styleLbl="revTx">
          <dgm:varLst>
            <dgm:bulletEnabled val="1"/>
          </dgm:varLst>
          <dgm:alg type="tx">
            <dgm:param type="txAnchorHorzCh" val="ctr"/>
          </dgm:alg>
          <dgm:shape xmlns:r="http://schemas.openxmlformats.org/officeDocument/2006/relationships" type="rect" r:blip="">
            <dgm:adjLst/>
          </dgm:shape>
          <dgm:choose name="Name6">
            <dgm:if name="Name7" axis="ch" ptType="node" func="cnt" op="equ" val="1">
              <dgm:presOf axis="ch desOrSelf" ptType="node node" st="1 1" cnt="1 0"/>
            </dgm:if>
            <dgm:if name="Name8" axis="ch" ptType="node" func="cnt" op="equ" val="2">
              <dgm:presOf axis="ch desOrSelf" ptType="node node" st="2 1" cnt="1 0"/>
            </dgm:if>
            <dgm:if name="Name9" axis="ch" ptType="node" func="cnt" op="equ" val="3">
              <dgm:presOf axis="ch desOrSelf" ptType="node node" st="3 1" cnt="1 0"/>
            </dgm:if>
            <dgm:else name="Name10">
              <dgm:presOf axis="ch desOrSelf" ptType="node node" st="4 1" cnt="1 0"/>
            </dgm:else>
          </dgm:choose>
          <dgm:constrLst/>
          <dgm:ruleLst>
            <dgm:rule type="primFontSz" val="5" fact="NaN" max="NaN"/>
          </dgm:ruleLst>
        </dgm:layoutNode>
        <dgm:forEach name="Name11" axis="ch" ptType="node" st="2" cnt="1">
          <dgm:layoutNode name="item1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2">
              <dgm:if name="Name13" axis="root ch" ptType="all node" func="cnt" op="equ" val="1">
                <dgm:presOf/>
              </dgm:if>
              <dgm:if name="Name14" axis="root ch" ptType="all node" func="cnt" op="equ" val="2">
                <dgm:presOf axis="root ch desOrSelf" ptType="all node node" st="1 1 1" cnt="0 1 0"/>
              </dgm:if>
              <dgm:if name="Name15" axis="root ch" ptType="all node" func="cnt" op="equ" val="3">
                <dgm:presOf axis="root ch desOrSelf" ptType="all node node" st="1 2 1" cnt="0 1 0"/>
              </dgm:if>
              <dgm:else name="Name16">
                <dgm:presOf axis="root ch desOrSelf" ptType="all node node" st="1 3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17" axis="ch" ptType="node" st="3" cnt="1">
          <dgm:layoutNode name="item2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8">
              <dgm:if name="Name19" axis="root ch" ptType="all node" func="cnt" op="equ" val="1">
                <dgm:presOf/>
              </dgm:if>
              <dgm:if name="Name20" axis="root ch" ptType="all node" func="cnt" op="equ" val="2">
                <dgm:presOf/>
              </dgm:if>
              <dgm:if name="Name21" axis="root ch" ptType="all node" func="cnt" op="equ" val="3">
                <dgm:presOf axis="root ch desOrSelf" ptType="all node node" st="1 1 1" cnt="0 1 0"/>
              </dgm:if>
              <dgm:else name="Name22">
                <dgm:presOf axis="root ch desOrSelf" ptType="all node node" st="1 2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23" axis="ch" ptType="node" st="4" cnt="1">
          <dgm:layoutNode name="item3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4">
              <dgm:if name="Name25" axis="root ch" ptType="all node" func="cnt" op="equ" val="1">
                <dgm:presOf/>
              </dgm:if>
              <dgm:if name="Name26" axis="root ch" ptType="all node" func="cnt" op="equ" val="2">
                <dgm:presOf/>
              </dgm:if>
              <dgm:if name="Name27" axis="root ch" ptType="all node" func="cnt" op="equ" val="3">
                <dgm:presOf/>
              </dgm:if>
              <dgm:else name="Name28">
                <dgm:presOf axis="root ch desOrSelf" ptType="all node node" st="1 1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layoutNode name="funnel" styleLbl="trAlignAcc1">
          <dgm:alg type="sp"/>
          <dgm:shape xmlns:r="http://schemas.openxmlformats.org/officeDocument/2006/relationships" type="funnel" r:blip="">
            <dgm:adjLst/>
          </dgm:shape>
          <dgm:presOf/>
          <dgm:constrLst/>
          <dgm:ruleLst/>
        </dgm:layoutNode>
      </dgm:if>
      <dgm:else name="Name29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777607" y="0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9051C8-CEB2-4B3F-86F8-0A573538627F}" type="datetimeFigureOut">
              <a:rPr lang="ru-RU" smtClean="0"/>
              <a:pPr/>
              <a:t>07.04.2017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777607" y="9428583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2F5836-37CE-4F5D-8280-B55D16614D9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0021119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777607" y="0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1541C3-AA43-4ACA-A5BF-BCBAC78975FC}" type="datetimeFigureOut">
              <a:rPr lang="ru-RU" smtClean="0"/>
              <a:pPr/>
              <a:t>07.04.2017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703263" y="744538"/>
            <a:ext cx="5262562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66909" y="4715153"/>
            <a:ext cx="533527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777607" y="9428583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7171A30-D619-4DBA-B262-6DE8123709A7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7693008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171A30-D619-4DBA-B262-6DE8123709A7}" type="slidenum">
              <a:rPr lang="ru-RU" smtClean="0"/>
              <a:pPr/>
              <a:t>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66183538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ru-RU" sz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Segoe UI" pitchFamily="34" charset="0"/>
                <a:cs typeface="Segoe UI" pitchFamily="34" charset="0"/>
              </a:rPr>
              <a:t>Скорость изменений высока</a:t>
            </a:r>
          </a:p>
          <a:p>
            <a:pPr marL="514350" indent="-514350">
              <a:buAutoNum type="arabicPeriod"/>
            </a:pPr>
            <a:r>
              <a:rPr lang="ru-RU" sz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Segoe UI" pitchFamily="34" charset="0"/>
                <a:cs typeface="Segoe UI" pitchFamily="34" charset="0"/>
              </a:rPr>
              <a:t>50</a:t>
            </a:r>
            <a:r>
              <a: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Segoe UI" pitchFamily="34" charset="0"/>
                <a:cs typeface="Segoe UI" pitchFamily="34" charset="0"/>
              </a:rPr>
              <a:t>% </a:t>
            </a:r>
            <a:r>
              <a:rPr lang="ru-RU" sz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Segoe UI" pitchFamily="34" charset="0"/>
                <a:cs typeface="Segoe UI" pitchFamily="34" charset="0"/>
              </a:rPr>
              <a:t>решений есть внутри голов сотрудников, а 50</a:t>
            </a:r>
            <a:r>
              <a: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Segoe UI" pitchFamily="34" charset="0"/>
                <a:cs typeface="Segoe UI" pitchFamily="34" charset="0"/>
              </a:rPr>
              <a:t>% </a:t>
            </a:r>
            <a:r>
              <a:rPr lang="ru-RU" sz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Segoe UI" pitchFamily="34" charset="0"/>
                <a:cs typeface="Segoe UI" pitchFamily="34" charset="0"/>
              </a:rPr>
              <a:t>в голове потребителя</a:t>
            </a:r>
          </a:p>
          <a:p>
            <a:pPr marL="514350" indent="-514350">
              <a:buAutoNum type="arabicPeriod"/>
            </a:pPr>
            <a:r>
              <a:rPr lang="ru-RU" sz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Segoe UI" pitchFamily="34" charset="0"/>
                <a:cs typeface="Segoe UI" pitchFamily="34" charset="0"/>
              </a:rPr>
              <a:t>  Регрессивное наставничество</a:t>
            </a:r>
          </a:p>
          <a:p>
            <a:pPr marL="514350" indent="-514350">
              <a:buAutoNum type="arabicPeriod"/>
            </a:pPr>
            <a:r>
              <a:rPr lang="ru-RU" sz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Segoe UI" pitchFamily="34" charset="0"/>
                <a:cs typeface="Segoe UI" pitchFamily="34" charset="0"/>
              </a:rPr>
              <a:t>Новое поколение, ищет Смысл</a:t>
            </a:r>
          </a:p>
          <a:p>
            <a:pPr marL="514350" indent="-514350">
              <a:buAutoNum type="arabicPeriod"/>
            </a:pPr>
            <a:r>
              <a:rPr lang="ru-RU" sz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Segoe UI" pitchFamily="34" charset="0"/>
                <a:cs typeface="Segoe UI" pitchFamily="34" charset="0"/>
              </a:rPr>
              <a:t>Потребность в Экспертизе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171A30-D619-4DBA-B262-6DE8123709A7}" type="slidenum">
              <a:rPr lang="ru-RU" smtClean="0"/>
              <a:pPr/>
              <a:t>10</a:t>
            </a:fld>
            <a:endParaRPr lang="ru-RU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171A30-D619-4DBA-B262-6DE8123709A7}" type="slidenum">
              <a:rPr lang="ru-RU" smtClean="0"/>
              <a:pPr/>
              <a:t>11</a:t>
            </a:fld>
            <a:endParaRPr lang="ru-RU"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171A30-D619-4DBA-B262-6DE8123709A7}" type="slidenum">
              <a:rPr lang="ru-RU" smtClean="0"/>
              <a:pPr/>
              <a:t>12</a:t>
            </a:fld>
            <a:endParaRPr lang="ru-RU" dirty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171A30-D619-4DBA-B262-6DE8123709A7}" type="slidenum">
              <a:rPr lang="ru-RU" smtClean="0"/>
              <a:pPr/>
              <a:t>13</a:t>
            </a:fld>
            <a:endParaRPr lang="ru-RU" dirty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171A30-D619-4DBA-B262-6DE8123709A7}" type="slidenum">
              <a:rPr lang="ru-RU" smtClean="0"/>
              <a:pPr/>
              <a:t>14</a:t>
            </a:fld>
            <a:endParaRPr lang="ru-RU" dirty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171A30-D619-4DBA-B262-6DE8123709A7}" type="slidenum">
              <a:rPr lang="ru-RU" smtClean="0"/>
              <a:pPr/>
              <a:t>15</a:t>
            </a:fld>
            <a:endParaRPr lang="ru-RU" dirty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171A30-D619-4DBA-B262-6DE8123709A7}" type="slidenum">
              <a:rPr lang="ru-RU" smtClean="0"/>
              <a:pPr/>
              <a:t>16</a:t>
            </a:fld>
            <a:endParaRPr lang="ru-RU" dirty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171A30-D619-4DBA-B262-6DE8123709A7}" type="slidenum">
              <a:rPr lang="ru-RU" smtClean="0"/>
              <a:pPr/>
              <a:t>17</a:t>
            </a:fld>
            <a:endParaRPr lang="ru-RU" dirty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171A30-D619-4DBA-B262-6DE8123709A7}" type="slidenum">
              <a:rPr lang="ru-RU" smtClean="0"/>
              <a:pPr/>
              <a:t>18</a:t>
            </a:fld>
            <a:endParaRPr lang="ru-RU" dirty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171A30-D619-4DBA-B262-6DE8123709A7}" type="slidenum">
              <a:rPr lang="ru-RU" smtClean="0"/>
              <a:pPr/>
              <a:t>19</a:t>
            </a:fld>
            <a:endParaRPr lang="ru-RU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28600" indent="-228600">
              <a:buAutoNum type="arabicPeriod"/>
            </a:pPr>
            <a:r>
              <a:rPr lang="ru-RU" dirty="0" smtClean="0"/>
              <a:t>Бизнес модели, рынки телеком, перевозки, ритейл, БАНКИ</a:t>
            </a:r>
          </a:p>
          <a:p>
            <a:pPr marL="228600" indent="-228600">
              <a:buAutoNum type="arabicPeriod"/>
            </a:pPr>
            <a:r>
              <a:rPr lang="ru-RU" dirty="0" smtClean="0"/>
              <a:t>Тревога сотрудников</a:t>
            </a:r>
          </a:p>
          <a:p>
            <a:pPr marL="228600" indent="-228600">
              <a:buAutoNum type="arabicPeriod"/>
            </a:pPr>
            <a:r>
              <a:rPr lang="ru-RU" dirty="0" smtClean="0"/>
              <a:t>Нет смысла</a:t>
            </a:r>
          </a:p>
          <a:p>
            <a:pPr marL="228600" indent="-228600">
              <a:buAutoNum type="arabicPeriod"/>
            </a:pPr>
            <a:r>
              <a:rPr lang="ru-RU" dirty="0" smtClean="0"/>
              <a:t>Удержать важнее чем привлечь (зарплата новых уже дороже)</a:t>
            </a:r>
          </a:p>
          <a:p>
            <a:pPr marL="228600" indent="-228600">
              <a:buAutoNum type="arabicPeriod"/>
            </a:pPr>
            <a:endParaRPr lang="ru-RU" dirty="0" smtClean="0"/>
          </a:p>
          <a:p>
            <a:pPr marL="228600" indent="-228600">
              <a:buAutoNum type="arabicPeriod"/>
            </a:pPr>
            <a:r>
              <a:rPr lang="ru-RU" dirty="0" smtClean="0"/>
              <a:t>Когда компания начинает проигрывать на рынке нужно менять свои коридоры</a:t>
            </a:r>
          </a:p>
          <a:p>
            <a:pPr marL="228600" indent="-228600">
              <a:buAutoNum type="arabicPeriod"/>
            </a:pPr>
            <a:endParaRPr lang="ru-RU" dirty="0" smtClean="0"/>
          </a:p>
          <a:p>
            <a:pPr marL="228600" indent="-228600">
              <a:buAutoNum type="arabicPeriod"/>
            </a:pPr>
            <a:r>
              <a:rPr lang="ru-RU" dirty="0" smtClean="0"/>
              <a:t>90</a:t>
            </a:r>
            <a:r>
              <a:rPr lang="en-US" dirty="0" smtClean="0"/>
              <a:t>% </a:t>
            </a:r>
            <a:r>
              <a:rPr lang="ru-RU" dirty="0" smtClean="0"/>
              <a:t>бизнесов</a:t>
            </a:r>
            <a:r>
              <a:rPr lang="ru-RU" baseline="0" dirty="0" smtClean="0"/>
              <a:t> в России подошло к последней стадии своего ЖЦ. Ибо бизнесы вечно не живут. 15-25 лет средний возраст бизнес-модели</a:t>
            </a:r>
          </a:p>
          <a:p>
            <a:pPr marL="0" indent="0">
              <a:buNone/>
            </a:pPr>
            <a:r>
              <a:rPr lang="ru-RU" baseline="0" dirty="0" smtClean="0"/>
              <a:t>Фаза старения и смерти бизнес модели мы проживаем в первый раз.</a:t>
            </a:r>
          </a:p>
          <a:p>
            <a:pPr marL="0" indent="0">
              <a:buNone/>
            </a:pPr>
            <a:endParaRPr lang="ru-RU" baseline="0" dirty="0" smtClean="0"/>
          </a:p>
          <a:p>
            <a:pPr marL="0" indent="0">
              <a:buNone/>
            </a:pPr>
            <a:r>
              <a:rPr lang="ru-RU" baseline="0" dirty="0" smtClean="0"/>
              <a:t>В кризисе Время ожидания, а здесь время действий и порождать новую бизнес-модель пока еще старый бизнес в плюсе.</a:t>
            </a:r>
          </a:p>
          <a:p>
            <a:pPr marL="0" indent="0">
              <a:buNone/>
            </a:pPr>
            <a:r>
              <a:rPr lang="ru-RU" baseline="0" dirty="0" smtClean="0"/>
              <a:t> 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171A30-D619-4DBA-B262-6DE8123709A7}" type="slidenum">
              <a:rPr lang="ru-RU" smtClean="0"/>
              <a:pPr/>
              <a:t>2</a:t>
            </a:fld>
            <a:endParaRPr lang="ru-RU" dirty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171A30-D619-4DBA-B262-6DE8123709A7}" type="slidenum">
              <a:rPr lang="ru-RU" smtClean="0"/>
              <a:pPr/>
              <a:t>20</a:t>
            </a:fld>
            <a:endParaRPr lang="ru-RU" dirty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171A30-D619-4DBA-B262-6DE8123709A7}" type="slidenum">
              <a:rPr lang="ru-RU" smtClean="0"/>
              <a:pPr/>
              <a:t>21</a:t>
            </a:fld>
            <a:endParaRPr lang="ru-RU" dirty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171A30-D619-4DBA-B262-6DE8123709A7}" type="slidenum">
              <a:rPr lang="ru-RU" smtClean="0"/>
              <a:pPr/>
              <a:t>22</a:t>
            </a:fld>
            <a:endParaRPr lang="ru-RU" dirty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171A30-D619-4DBA-B262-6DE8123709A7}" type="slidenum">
              <a:rPr lang="ru-RU" smtClean="0"/>
              <a:pPr/>
              <a:t>23</a:t>
            </a:fld>
            <a:endParaRPr lang="ru-RU" dirty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171A30-D619-4DBA-B262-6DE8123709A7}" type="slidenum">
              <a:rPr lang="ru-RU" smtClean="0"/>
              <a:pPr/>
              <a:t>24</a:t>
            </a:fld>
            <a:endParaRPr lang="ru-RU" dirty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171A30-D619-4DBA-B262-6DE8123709A7}" type="slidenum">
              <a:rPr lang="ru-RU" smtClean="0"/>
              <a:pPr/>
              <a:t>25</a:t>
            </a:fld>
            <a:endParaRPr lang="ru-RU" dirty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171A30-D619-4DBA-B262-6DE8123709A7}" type="slidenum">
              <a:rPr lang="ru-RU" smtClean="0"/>
              <a:pPr/>
              <a:t>26</a:t>
            </a:fld>
            <a:endParaRPr lang="ru-RU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28600" indent="-228600">
              <a:buAutoNum type="arabicPeriod"/>
            </a:pPr>
            <a:r>
              <a:rPr lang="ru-RU" dirty="0" smtClean="0"/>
              <a:t>Бизнес модели, рынки телеком, перевозки, ритейл, БАНКИ</a:t>
            </a:r>
          </a:p>
          <a:p>
            <a:pPr marL="228600" indent="-228600">
              <a:buAutoNum type="arabicPeriod"/>
            </a:pPr>
            <a:r>
              <a:rPr lang="ru-RU" dirty="0" smtClean="0"/>
              <a:t>Тревога сотрудников</a:t>
            </a:r>
          </a:p>
          <a:p>
            <a:pPr marL="228600" indent="-228600">
              <a:buAutoNum type="arabicPeriod"/>
            </a:pPr>
            <a:r>
              <a:rPr lang="ru-RU" dirty="0" smtClean="0"/>
              <a:t>Нет смысла</a:t>
            </a:r>
          </a:p>
          <a:p>
            <a:pPr marL="228600" indent="-228600">
              <a:buAutoNum type="arabicPeriod"/>
            </a:pPr>
            <a:r>
              <a:rPr lang="ru-RU" dirty="0" smtClean="0"/>
              <a:t>Удержать важнее чем привлечь (зарплата новых уже дороже)</a:t>
            </a:r>
          </a:p>
          <a:p>
            <a:pPr marL="228600" indent="-228600">
              <a:buAutoNum type="arabicPeriod"/>
            </a:pPr>
            <a:endParaRPr lang="ru-RU" dirty="0" smtClean="0"/>
          </a:p>
          <a:p>
            <a:pPr marL="228600" indent="-228600">
              <a:buAutoNum type="arabicPeriod"/>
            </a:pPr>
            <a:r>
              <a:rPr lang="ru-RU" dirty="0" smtClean="0"/>
              <a:t>Когда компания начинает проигрывать на рынке нужно менять свои коридоры</a:t>
            </a:r>
          </a:p>
          <a:p>
            <a:pPr marL="228600" indent="-228600">
              <a:buAutoNum type="arabicPeriod"/>
            </a:pPr>
            <a:endParaRPr lang="ru-RU" dirty="0" smtClean="0"/>
          </a:p>
          <a:p>
            <a:pPr marL="228600" indent="-228600">
              <a:buAutoNum type="arabicPeriod"/>
            </a:pPr>
            <a:r>
              <a:rPr lang="ru-RU" dirty="0" smtClean="0"/>
              <a:t>90</a:t>
            </a:r>
            <a:r>
              <a:rPr lang="en-US" dirty="0" smtClean="0"/>
              <a:t>% </a:t>
            </a:r>
            <a:r>
              <a:rPr lang="ru-RU" dirty="0" smtClean="0"/>
              <a:t>бизнесов</a:t>
            </a:r>
            <a:r>
              <a:rPr lang="ru-RU" baseline="0" dirty="0" smtClean="0"/>
              <a:t> в России подошло к последней стадии своего ЖЦ. Ибо бизнесы вечно не живут. 15-25 лет средний возраст бизнес-модели</a:t>
            </a:r>
          </a:p>
          <a:p>
            <a:pPr marL="0" indent="0">
              <a:buNone/>
            </a:pPr>
            <a:r>
              <a:rPr lang="ru-RU" baseline="0" dirty="0" smtClean="0"/>
              <a:t>Фаза старения и смерти бизнес модели мы проживаем в первый раз.</a:t>
            </a:r>
          </a:p>
          <a:p>
            <a:pPr marL="0" indent="0">
              <a:buNone/>
            </a:pPr>
            <a:endParaRPr lang="ru-RU" baseline="0" dirty="0" smtClean="0"/>
          </a:p>
          <a:p>
            <a:pPr marL="0" indent="0">
              <a:buNone/>
            </a:pPr>
            <a:r>
              <a:rPr lang="ru-RU" baseline="0" dirty="0" smtClean="0"/>
              <a:t>В кризисе Время ожидания, а здесь время действий и порождать новую бизнес-модель пока еще старый бизнес в плюсе.</a:t>
            </a:r>
          </a:p>
          <a:p>
            <a:pPr marL="0" indent="0">
              <a:buNone/>
            </a:pPr>
            <a:r>
              <a:rPr lang="ru-RU" baseline="0" dirty="0" smtClean="0"/>
              <a:t> 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171A30-D619-4DBA-B262-6DE8123709A7}" type="slidenum">
              <a:rPr lang="ru-RU" smtClean="0"/>
              <a:pPr/>
              <a:t>3</a:t>
            </a:fld>
            <a:endParaRPr lang="ru-RU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ru-RU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Segoe UI" pitchFamily="34" charset="0"/>
                <a:cs typeface="Segoe UI" pitchFamily="34" charset="0"/>
              </a:rPr>
              <a:t>Беседа с потребителем- изменение ценностей, нет владению, нет сегментам</a:t>
            </a:r>
          </a:p>
          <a:p>
            <a:pPr marL="514350" indent="-514350">
              <a:buAutoNum type="arabicPeriod"/>
            </a:pPr>
            <a:r>
              <a:rPr lang="ru-RU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Segoe UI" pitchFamily="34" charset="0"/>
                <a:cs typeface="Segoe UI" pitchFamily="34" charset="0"/>
              </a:rPr>
              <a:t>Беседа с сотрудниками - </a:t>
            </a:r>
          </a:p>
          <a:p>
            <a:pPr marL="514350" indent="-514350">
              <a:buAutoNum type="arabicPeriod"/>
            </a:pPr>
            <a:r>
              <a:rPr lang="ru-RU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Segoe UI" pitchFamily="34" charset="0"/>
                <a:cs typeface="Segoe UI" pitchFamily="34" charset="0"/>
              </a:rPr>
              <a:t>Беседа с окружением-нос по ветру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171A30-D619-4DBA-B262-6DE8123709A7}" type="slidenum">
              <a:rPr lang="ru-RU" smtClean="0"/>
              <a:pPr/>
              <a:t>4</a:t>
            </a:fld>
            <a:endParaRPr lang="ru-RU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28600" indent="-228600">
              <a:buAutoNum type="arabicPeriod"/>
            </a:pPr>
            <a:r>
              <a:rPr lang="ru-RU" dirty="0" smtClean="0"/>
              <a:t>Тор </a:t>
            </a:r>
            <a:r>
              <a:rPr lang="ru-RU" dirty="0" err="1" smtClean="0"/>
              <a:t>фасилитация</a:t>
            </a:r>
            <a:r>
              <a:rPr lang="ru-RU" dirty="0" smtClean="0"/>
              <a:t>- групповое решение</a:t>
            </a:r>
          </a:p>
          <a:p>
            <a:pPr marL="228600" indent="-228600">
              <a:buAutoNum type="arabicPeriod"/>
            </a:pPr>
            <a:r>
              <a:rPr lang="ru-RU" dirty="0" smtClean="0"/>
              <a:t>Сценарное планирование – варианты, рисуем </a:t>
            </a:r>
            <a:r>
              <a:rPr lang="ru-RU" dirty="0" err="1" smtClean="0"/>
              <a:t>бихнес</a:t>
            </a:r>
            <a:r>
              <a:rPr lang="ru-RU" dirty="0" smtClean="0"/>
              <a:t>-модели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171A30-D619-4DBA-B262-6DE8123709A7}" type="slidenum">
              <a:rPr lang="ru-RU" smtClean="0"/>
              <a:pPr/>
              <a:t>5</a:t>
            </a:fld>
            <a:endParaRPr lang="ru-RU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Проблема в том, что у большинства российских бизнесменов есть четкое представление о лидере, как о человеке, который всегда знает что делать. Типичное их рассуждение: «сильный лидер должен сначала найти решение, принять его, а потом вдохновить команду на его реализацию»; Мы консультировали компанию, которая продает корпоративные городские </a:t>
            </a:r>
            <a:r>
              <a:rPr lang="ru-RU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квесты</a:t>
            </a: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Первый бизнес-проект успешен. Когда мы получили </a:t>
            </a:r>
            <a:r>
              <a:rPr lang="ru-RU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первй</a:t>
            </a: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успех, он закрепляется в нашей голове на уровне рефлекса</a:t>
            </a:r>
            <a:r>
              <a:rPr lang="ru-RU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и мы понимаем что только так и получается. Мы знаем как делать. В прошлый кризис мы снизили цены и нам помогло. В прошлый кризис мы уволили сотрудников и это помогло. Часто бывает что рынок поменялся, сотрудники поменялись, культура поменялась, а мышление старое. Нам нужно иметь пластичное гибкое мышление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171A30-D619-4DBA-B262-6DE8123709A7}" type="slidenum">
              <a:rPr lang="ru-RU" smtClean="0"/>
              <a:pPr/>
              <a:t>6</a:t>
            </a:fld>
            <a:endParaRPr lang="ru-RU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Проблема в том, что у большинства российских бизнесменов есть четкое представление о лидере, как о человеке, который всегда знает что делать. Типичное их рассуждение: «сильный лидер должен сначала найти решение, принять его, а потом вдохновить команду на его реализацию»; Мы консультировали компанию, которая продает корпоративные городские </a:t>
            </a:r>
            <a:r>
              <a:rPr lang="ru-RU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квесты</a:t>
            </a: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Первый бизнес-проект успешен. Когда мы получили </a:t>
            </a:r>
            <a:r>
              <a:rPr lang="ru-RU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первй</a:t>
            </a: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успех, он закрепляется в нашей голове на уровне рефлекса</a:t>
            </a:r>
            <a:r>
              <a:rPr lang="ru-RU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и мы понимаем что только так и получается. Мы знаем как делать. В прошлый кризис мы снизили цены и нам помогло. В прошлый кризис мы уволили сотрудников и это помогло. Часто бывает что рынок поменялся, сотрудники поменялись, культура поменялась, а мышление старое. Нам нужно иметь пластичное гибкое мышление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171A30-D619-4DBA-B262-6DE8123709A7}" type="slidenum">
              <a:rPr lang="ru-RU" smtClean="0"/>
              <a:pPr/>
              <a:t>7</a:t>
            </a:fld>
            <a:endParaRPr lang="ru-RU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Проблема в том, что у большинства российских бизнесменов есть четкое представление о лидере, как о человеке, который всегда знает что делать. Типичное их рассуждение: «сильный лидер должен сначала найти решение, принять его, а потом вдохновить команду на его реализацию»; Мы консультировали компанию, которая продает корпоративные городские </a:t>
            </a:r>
            <a:r>
              <a:rPr lang="ru-RU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квесты</a:t>
            </a: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Первый бизнес-проект успешен. Когда мы получили </a:t>
            </a:r>
            <a:r>
              <a:rPr lang="ru-RU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первй</a:t>
            </a: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успех, он закрепляется в нашей голове на уровне рефлекса</a:t>
            </a:r>
            <a:r>
              <a:rPr lang="ru-RU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и мы понимаем что только так и получается. Мы знаем как делать. В прошлый кризис мы снизили цены и нам помогло. В прошлый кризис мы уволили сотрудников и это помогло. Часто бывает что рынок поменялся, сотрудники поменялись, культура поменялась, а мышление старое. Нам нужно иметь пластичное гибкое мышление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171A30-D619-4DBA-B262-6DE8123709A7}" type="slidenum">
              <a:rPr lang="ru-RU" smtClean="0"/>
              <a:pPr/>
              <a:t>8</a:t>
            </a:fld>
            <a:endParaRPr lang="ru-RU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ru-RU" sz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Segoe UI" pitchFamily="34" charset="0"/>
                <a:cs typeface="Segoe UI" pitchFamily="34" charset="0"/>
              </a:rPr>
              <a:t>Скорость изменений высока</a:t>
            </a:r>
          </a:p>
          <a:p>
            <a:pPr marL="514350" indent="-514350">
              <a:buAutoNum type="arabicPeriod"/>
            </a:pPr>
            <a:r>
              <a:rPr lang="ru-RU" sz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Segoe UI" pitchFamily="34" charset="0"/>
                <a:cs typeface="Segoe UI" pitchFamily="34" charset="0"/>
              </a:rPr>
              <a:t>50</a:t>
            </a:r>
            <a:r>
              <a: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Segoe UI" pitchFamily="34" charset="0"/>
                <a:cs typeface="Segoe UI" pitchFamily="34" charset="0"/>
              </a:rPr>
              <a:t>% </a:t>
            </a:r>
            <a:r>
              <a:rPr lang="ru-RU" sz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Segoe UI" pitchFamily="34" charset="0"/>
                <a:cs typeface="Segoe UI" pitchFamily="34" charset="0"/>
              </a:rPr>
              <a:t>решений есть внутри голов сотрудников, а 50</a:t>
            </a:r>
            <a:r>
              <a: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Segoe UI" pitchFamily="34" charset="0"/>
                <a:cs typeface="Segoe UI" pitchFamily="34" charset="0"/>
              </a:rPr>
              <a:t>% </a:t>
            </a:r>
            <a:r>
              <a:rPr lang="ru-RU" sz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Segoe UI" pitchFamily="34" charset="0"/>
                <a:cs typeface="Segoe UI" pitchFamily="34" charset="0"/>
              </a:rPr>
              <a:t>в голове потребителя</a:t>
            </a:r>
          </a:p>
          <a:p>
            <a:pPr marL="514350" indent="-514350">
              <a:buAutoNum type="arabicPeriod"/>
            </a:pPr>
            <a:r>
              <a:rPr lang="ru-RU" sz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Segoe UI" pitchFamily="34" charset="0"/>
                <a:cs typeface="Segoe UI" pitchFamily="34" charset="0"/>
              </a:rPr>
              <a:t>  Регрессивное наставничество</a:t>
            </a:r>
          </a:p>
          <a:p>
            <a:pPr marL="514350" indent="-514350">
              <a:buAutoNum type="arabicPeriod"/>
            </a:pPr>
            <a:r>
              <a:rPr lang="ru-RU" sz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Segoe UI" pitchFamily="34" charset="0"/>
                <a:cs typeface="Segoe UI" pitchFamily="34" charset="0"/>
              </a:rPr>
              <a:t>Новое поколение, ищет Смысл</a:t>
            </a:r>
          </a:p>
          <a:p>
            <a:pPr marL="514350" indent="-514350">
              <a:buAutoNum type="arabicPeriod"/>
            </a:pPr>
            <a:r>
              <a:rPr lang="ru-RU" sz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Segoe UI" pitchFamily="34" charset="0"/>
                <a:cs typeface="Segoe UI" pitchFamily="34" charset="0"/>
              </a:rPr>
              <a:t>Потребность в Экспертизе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171A30-D619-4DBA-B262-6DE8123709A7}" type="slidenum">
              <a:rPr lang="ru-RU" smtClean="0"/>
              <a:pPr/>
              <a:t>9</a:t>
            </a:fld>
            <a:endParaRPr lang="ru-RU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02005" y="2348893"/>
            <a:ext cx="9089390" cy="1620771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604010" y="4284716"/>
            <a:ext cx="7485380" cy="193232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215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430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645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861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6076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1291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6506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1722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8E5AC-8C79-46AC-99CF-BC75C806750E}" type="datetimeFigureOut">
              <a:rPr lang="ru-RU" smtClean="0"/>
              <a:pPr/>
              <a:t>07.04.2017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C9EE8-4BDC-4ED5-93C5-E69D2C539C9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8E5AC-8C79-46AC-99CF-BC75C806750E}" type="datetimeFigureOut">
              <a:rPr lang="ru-RU" smtClean="0"/>
              <a:pPr/>
              <a:t>07.04.2017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C9EE8-4BDC-4ED5-93C5-E69D2C539C9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9067112" y="334306"/>
            <a:ext cx="2812588" cy="711318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25639" y="334306"/>
            <a:ext cx="8263250" cy="711318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8E5AC-8C79-46AC-99CF-BC75C806750E}" type="datetimeFigureOut">
              <a:rPr lang="ru-RU" smtClean="0"/>
              <a:pPr/>
              <a:t>07.04.2017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C9EE8-4BDC-4ED5-93C5-E69D2C539C9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8E5AC-8C79-46AC-99CF-BC75C806750E}" type="datetimeFigureOut">
              <a:rPr lang="ru-RU" smtClean="0"/>
              <a:pPr/>
              <a:t>07.04.2017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C9EE8-4BDC-4ED5-93C5-E69D2C539C9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44705" y="4858812"/>
            <a:ext cx="9089390" cy="1501751"/>
          </a:xfrm>
        </p:spPr>
        <p:txBody>
          <a:bodyPr anchor="t"/>
          <a:lstStyle>
            <a:lvl1pPr algn="l">
              <a:defRPr sz="46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44705" y="3204786"/>
            <a:ext cx="9089390" cy="1654026"/>
          </a:xfrm>
        </p:spPr>
        <p:txBody>
          <a:bodyPr anchor="b"/>
          <a:lstStyle>
            <a:lvl1pPr marL="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1pPr>
            <a:lvl2pPr marL="521528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1043056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6458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8611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60764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12916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65069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17222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8E5AC-8C79-46AC-99CF-BC75C806750E}" type="datetimeFigureOut">
              <a:rPr lang="ru-RU" smtClean="0"/>
              <a:pPr/>
              <a:t>07.04.2017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C9EE8-4BDC-4ED5-93C5-E69D2C539C9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25639" y="1944575"/>
            <a:ext cx="5537918" cy="5502919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341781" y="1944575"/>
            <a:ext cx="5537919" cy="5502919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8E5AC-8C79-46AC-99CF-BC75C806750E}" type="datetimeFigureOut">
              <a:rPr lang="ru-RU" smtClean="0"/>
              <a:pPr/>
              <a:t>07.04.2017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C9EE8-4BDC-4ED5-93C5-E69D2C539C9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4670" y="302801"/>
            <a:ext cx="9624060" cy="1260211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4670" y="1692533"/>
            <a:ext cx="4724775" cy="705367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1528" indent="0">
              <a:buNone/>
              <a:defRPr sz="2300" b="1"/>
            </a:lvl2pPr>
            <a:lvl3pPr marL="1043056" indent="0">
              <a:buNone/>
              <a:defRPr sz="2100" b="1"/>
            </a:lvl3pPr>
            <a:lvl4pPr marL="1564584" indent="0">
              <a:buNone/>
              <a:defRPr sz="1800" b="1"/>
            </a:lvl4pPr>
            <a:lvl5pPr marL="2086112" indent="0">
              <a:buNone/>
              <a:defRPr sz="1800" b="1"/>
            </a:lvl5pPr>
            <a:lvl6pPr marL="2607640" indent="0">
              <a:buNone/>
              <a:defRPr sz="1800" b="1"/>
            </a:lvl6pPr>
            <a:lvl7pPr marL="3129168" indent="0">
              <a:buNone/>
              <a:defRPr sz="1800" b="1"/>
            </a:lvl7pPr>
            <a:lvl8pPr marL="3650696" indent="0">
              <a:buNone/>
              <a:defRPr sz="1800" b="1"/>
            </a:lvl8pPr>
            <a:lvl9pPr marL="4172224" indent="0">
              <a:buNone/>
              <a:defRPr sz="18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34670" y="2397901"/>
            <a:ext cx="4724775" cy="4356478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5432099" y="1692533"/>
            <a:ext cx="4726631" cy="705367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1528" indent="0">
              <a:buNone/>
              <a:defRPr sz="2300" b="1"/>
            </a:lvl2pPr>
            <a:lvl3pPr marL="1043056" indent="0">
              <a:buNone/>
              <a:defRPr sz="2100" b="1"/>
            </a:lvl3pPr>
            <a:lvl4pPr marL="1564584" indent="0">
              <a:buNone/>
              <a:defRPr sz="1800" b="1"/>
            </a:lvl4pPr>
            <a:lvl5pPr marL="2086112" indent="0">
              <a:buNone/>
              <a:defRPr sz="1800" b="1"/>
            </a:lvl5pPr>
            <a:lvl6pPr marL="2607640" indent="0">
              <a:buNone/>
              <a:defRPr sz="1800" b="1"/>
            </a:lvl6pPr>
            <a:lvl7pPr marL="3129168" indent="0">
              <a:buNone/>
              <a:defRPr sz="1800" b="1"/>
            </a:lvl7pPr>
            <a:lvl8pPr marL="3650696" indent="0">
              <a:buNone/>
              <a:defRPr sz="1800" b="1"/>
            </a:lvl8pPr>
            <a:lvl9pPr marL="4172224" indent="0">
              <a:buNone/>
              <a:defRPr sz="18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5432099" y="2397901"/>
            <a:ext cx="4726631" cy="4356478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8E5AC-8C79-46AC-99CF-BC75C806750E}" type="datetimeFigureOut">
              <a:rPr lang="ru-RU" smtClean="0"/>
              <a:pPr/>
              <a:t>07.04.2017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C9EE8-4BDC-4ED5-93C5-E69D2C539C9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8E5AC-8C79-46AC-99CF-BC75C806750E}" type="datetimeFigureOut">
              <a:rPr lang="ru-RU" smtClean="0"/>
              <a:pPr/>
              <a:t>07.04.2017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C9EE8-4BDC-4ED5-93C5-E69D2C539C9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8E5AC-8C79-46AC-99CF-BC75C806750E}" type="datetimeFigureOut">
              <a:rPr lang="ru-RU" smtClean="0"/>
              <a:pPr/>
              <a:t>07.04.2017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C9EE8-4BDC-4ED5-93C5-E69D2C539C9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4671" y="301050"/>
            <a:ext cx="3518055" cy="1281214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180822" y="301051"/>
            <a:ext cx="5977908" cy="6453328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7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4671" y="1582265"/>
            <a:ext cx="3518055" cy="5172114"/>
          </a:xfrm>
        </p:spPr>
        <p:txBody>
          <a:bodyPr/>
          <a:lstStyle>
            <a:lvl1pPr marL="0" indent="0">
              <a:buNone/>
              <a:defRPr sz="1600"/>
            </a:lvl1pPr>
            <a:lvl2pPr marL="521528" indent="0">
              <a:buNone/>
              <a:defRPr sz="1400"/>
            </a:lvl2pPr>
            <a:lvl3pPr marL="1043056" indent="0">
              <a:buNone/>
              <a:defRPr sz="1100"/>
            </a:lvl3pPr>
            <a:lvl4pPr marL="1564584" indent="0">
              <a:buNone/>
              <a:defRPr sz="1000"/>
            </a:lvl4pPr>
            <a:lvl5pPr marL="2086112" indent="0">
              <a:buNone/>
              <a:defRPr sz="1000"/>
            </a:lvl5pPr>
            <a:lvl6pPr marL="2607640" indent="0">
              <a:buNone/>
              <a:defRPr sz="1000"/>
            </a:lvl6pPr>
            <a:lvl7pPr marL="3129168" indent="0">
              <a:buNone/>
              <a:defRPr sz="1000"/>
            </a:lvl7pPr>
            <a:lvl8pPr marL="3650696" indent="0">
              <a:buNone/>
              <a:defRPr sz="1000"/>
            </a:lvl8pPr>
            <a:lvl9pPr marL="4172224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8E5AC-8C79-46AC-99CF-BC75C806750E}" type="datetimeFigureOut">
              <a:rPr lang="ru-RU" smtClean="0"/>
              <a:pPr/>
              <a:t>07.04.2017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C9EE8-4BDC-4ED5-93C5-E69D2C539C9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95981" y="5292884"/>
            <a:ext cx="6416040" cy="624855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095981" y="675613"/>
            <a:ext cx="6416040" cy="4536758"/>
          </a:xfrm>
        </p:spPr>
        <p:txBody>
          <a:bodyPr/>
          <a:lstStyle>
            <a:lvl1pPr marL="0" indent="0">
              <a:buNone/>
              <a:defRPr sz="3700"/>
            </a:lvl1pPr>
            <a:lvl2pPr marL="521528" indent="0">
              <a:buNone/>
              <a:defRPr sz="3200"/>
            </a:lvl2pPr>
            <a:lvl3pPr marL="1043056" indent="0">
              <a:buNone/>
              <a:defRPr sz="2700"/>
            </a:lvl3pPr>
            <a:lvl4pPr marL="1564584" indent="0">
              <a:buNone/>
              <a:defRPr sz="2300"/>
            </a:lvl4pPr>
            <a:lvl5pPr marL="2086112" indent="0">
              <a:buNone/>
              <a:defRPr sz="2300"/>
            </a:lvl5pPr>
            <a:lvl6pPr marL="2607640" indent="0">
              <a:buNone/>
              <a:defRPr sz="2300"/>
            </a:lvl6pPr>
            <a:lvl7pPr marL="3129168" indent="0">
              <a:buNone/>
              <a:defRPr sz="2300"/>
            </a:lvl7pPr>
            <a:lvl8pPr marL="3650696" indent="0">
              <a:buNone/>
              <a:defRPr sz="2300"/>
            </a:lvl8pPr>
            <a:lvl9pPr marL="4172224" indent="0">
              <a:buNone/>
              <a:defRPr sz="23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095981" y="5917739"/>
            <a:ext cx="6416040" cy="887398"/>
          </a:xfrm>
        </p:spPr>
        <p:txBody>
          <a:bodyPr/>
          <a:lstStyle>
            <a:lvl1pPr marL="0" indent="0">
              <a:buNone/>
              <a:defRPr sz="1600"/>
            </a:lvl1pPr>
            <a:lvl2pPr marL="521528" indent="0">
              <a:buNone/>
              <a:defRPr sz="1400"/>
            </a:lvl2pPr>
            <a:lvl3pPr marL="1043056" indent="0">
              <a:buNone/>
              <a:defRPr sz="1100"/>
            </a:lvl3pPr>
            <a:lvl4pPr marL="1564584" indent="0">
              <a:buNone/>
              <a:defRPr sz="1000"/>
            </a:lvl4pPr>
            <a:lvl5pPr marL="2086112" indent="0">
              <a:buNone/>
              <a:defRPr sz="1000"/>
            </a:lvl5pPr>
            <a:lvl6pPr marL="2607640" indent="0">
              <a:buNone/>
              <a:defRPr sz="1000"/>
            </a:lvl6pPr>
            <a:lvl7pPr marL="3129168" indent="0">
              <a:buNone/>
              <a:defRPr sz="1000"/>
            </a:lvl7pPr>
            <a:lvl8pPr marL="3650696" indent="0">
              <a:buNone/>
              <a:defRPr sz="1000"/>
            </a:lvl8pPr>
            <a:lvl9pPr marL="4172224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8E5AC-8C79-46AC-99CF-BC75C806750E}" type="datetimeFigureOut">
              <a:rPr lang="ru-RU" smtClean="0"/>
              <a:pPr/>
              <a:t>07.04.2017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C9EE8-4BDC-4ED5-93C5-E69D2C539C9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4670" y="302801"/>
            <a:ext cx="9624060" cy="1260211"/>
          </a:xfrm>
          <a:prstGeom prst="rect">
            <a:avLst/>
          </a:prstGeom>
        </p:spPr>
        <p:txBody>
          <a:bodyPr vert="horz" lIns="104306" tIns="52153" rIns="104306" bIns="52153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4670" y="1764295"/>
            <a:ext cx="9624060" cy="4990084"/>
          </a:xfrm>
          <a:prstGeom prst="rect">
            <a:avLst/>
          </a:prstGeom>
        </p:spPr>
        <p:txBody>
          <a:bodyPr vert="horz" lIns="104306" tIns="52153" rIns="104306" bIns="52153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534670" y="7008171"/>
            <a:ext cx="2495127" cy="402567"/>
          </a:xfrm>
          <a:prstGeom prst="rect">
            <a:avLst/>
          </a:prstGeom>
        </p:spPr>
        <p:txBody>
          <a:bodyPr vert="horz" lIns="104306" tIns="52153" rIns="104306" bIns="52153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C8E5AC-8C79-46AC-99CF-BC75C806750E}" type="datetimeFigureOut">
              <a:rPr lang="ru-RU" smtClean="0"/>
              <a:pPr/>
              <a:t>07.04.2017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653579" y="7008171"/>
            <a:ext cx="3386243" cy="402567"/>
          </a:xfrm>
          <a:prstGeom prst="rect">
            <a:avLst/>
          </a:prstGeom>
        </p:spPr>
        <p:txBody>
          <a:bodyPr vert="horz" lIns="104306" tIns="52153" rIns="104306" bIns="52153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7663603" y="7008171"/>
            <a:ext cx="2495127" cy="402567"/>
          </a:xfrm>
          <a:prstGeom prst="rect">
            <a:avLst/>
          </a:prstGeom>
        </p:spPr>
        <p:txBody>
          <a:bodyPr vert="horz" lIns="104306" tIns="52153" rIns="104306" bIns="52153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1C9EE8-4BDC-4ED5-93C5-E69D2C539C9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043056" rtl="0" eaLnBrk="1" latinLnBrk="0" hangingPunct="1">
        <a:spcBef>
          <a:spcPct val="0"/>
        </a:spcBef>
        <a:buNone/>
        <a:defRPr sz="5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91146" indent="-391146" algn="l" defTabSz="1043056" rtl="0" eaLnBrk="1" latinLnBrk="0" hangingPunct="1">
        <a:spcBef>
          <a:spcPct val="20000"/>
        </a:spcBef>
        <a:buFont typeface="Arial" pitchFamily="34" charset="0"/>
        <a:buChar char="•"/>
        <a:defRPr sz="3700" kern="1200">
          <a:solidFill>
            <a:schemeClr val="tx1"/>
          </a:solidFill>
          <a:latin typeface="+mn-lt"/>
          <a:ea typeface="+mn-ea"/>
          <a:cs typeface="+mn-cs"/>
        </a:defRPr>
      </a:lvl1pPr>
      <a:lvl2pPr marL="847483" indent="-325955" algn="l" defTabSz="1043056" rtl="0" eaLnBrk="1" latinLnBrk="0" hangingPunct="1">
        <a:spcBef>
          <a:spcPct val="20000"/>
        </a:spcBef>
        <a:buFont typeface="Arial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303820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1825348" indent="-260764" algn="l" defTabSz="1043056" rtl="0" eaLnBrk="1" latinLnBrk="0" hangingPunct="1">
        <a:spcBef>
          <a:spcPct val="20000"/>
        </a:spcBef>
        <a:buFont typeface="Arial" pitchFamily="34" charset="0"/>
        <a:buChar char="–"/>
        <a:defRPr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346876" indent="-260764" algn="l" defTabSz="1043056" rtl="0" eaLnBrk="1" latinLnBrk="0" hangingPunct="1">
        <a:spcBef>
          <a:spcPct val="20000"/>
        </a:spcBef>
        <a:buFont typeface="Arial" pitchFamily="34" charset="0"/>
        <a:buChar char="»"/>
        <a:defRPr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868404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389932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3911460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432988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21528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43056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564584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086112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07640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29168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650696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172224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.xml"/><Relationship Id="rId3" Type="http://schemas.openxmlformats.org/officeDocument/2006/relationships/image" Target="../media/image2.jpeg"/><Relationship Id="rId7" Type="http://schemas.openxmlformats.org/officeDocument/2006/relationships/diagramColors" Target="../diagrams/colors2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Relationship Id="rId6" Type="http://schemas.openxmlformats.org/officeDocument/2006/relationships/diagramQuickStyle" Target="../diagrams/quickStyle2.xml"/><Relationship Id="rId5" Type="http://schemas.openxmlformats.org/officeDocument/2006/relationships/diagramLayout" Target="../diagrams/layout2.xml"/><Relationship Id="rId4" Type="http://schemas.openxmlformats.org/officeDocument/2006/relationships/diagramData" Target="../diagrams/data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image" Target="../media/image2.jpeg"/><Relationship Id="rId7" Type="http://schemas.openxmlformats.org/officeDocument/2006/relationships/image" Target="../media/image7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.xml"/><Relationship Id="rId3" Type="http://schemas.openxmlformats.org/officeDocument/2006/relationships/image" Target="../media/image2.jpeg"/><Relationship Id="rId7" Type="http://schemas.openxmlformats.org/officeDocument/2006/relationships/diagramQuickStyle" Target="../diagrams/quickStyle1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Relationship Id="rId6" Type="http://schemas.openxmlformats.org/officeDocument/2006/relationships/diagramLayout" Target="../diagrams/layout1.xml"/><Relationship Id="rId5" Type="http://schemas.openxmlformats.org/officeDocument/2006/relationships/diagramData" Target="../diagrams/data1.xml"/><Relationship Id="rId4" Type="http://schemas.openxmlformats.org/officeDocument/2006/relationships/image" Target="../media/image3.png"/><Relationship Id="rId9" Type="http://schemas.microsoft.com/office/2007/relationships/diagramDrawing" Target="../diagrams/drawing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 descr="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0517" y="8472"/>
            <a:ext cx="10692000" cy="756459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122564" y="1994681"/>
            <a:ext cx="5984855" cy="1353902"/>
          </a:xfrm>
        </p:spPr>
        <p:txBody>
          <a:bodyPr>
            <a:noAutofit/>
          </a:bodyPr>
          <a:lstStyle/>
          <a:p>
            <a:pPr lvl="0">
              <a:spcBef>
                <a:spcPts val="0"/>
              </a:spcBef>
              <a:defRPr/>
            </a:pPr>
            <a:r>
              <a:rPr lang="ru-RU" sz="3200" kern="0" dirty="0" smtClean="0">
                <a:latin typeface="Segoe UI" pitchFamily="34" charset="0"/>
                <a:cs typeface="Segoe UI" pitchFamily="34" charset="0"/>
              </a:rPr>
              <a:t>Как вовлечь сотрудников, которым «ничего не нужно»,  в развитие компании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770636" y="5940871"/>
            <a:ext cx="5256584" cy="1054470"/>
          </a:xfrm>
        </p:spPr>
        <p:txBody>
          <a:bodyPr>
            <a:normAutofit/>
          </a:bodyPr>
          <a:lstStyle/>
          <a:p>
            <a:pPr algn="l"/>
            <a:endParaRPr lang="ru-RU" sz="2400" dirty="0" smtClean="0">
              <a:solidFill>
                <a:schemeClr val="bg1"/>
              </a:solidFill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Скругленный прямоугольник 7"/>
          <p:cNvSpPr/>
          <p:nvPr/>
        </p:nvSpPr>
        <p:spPr bwMode="auto">
          <a:xfrm>
            <a:off x="10099228" y="7273055"/>
            <a:ext cx="648072" cy="324000"/>
          </a:xfrm>
          <a:prstGeom prst="roundRect">
            <a:avLst/>
          </a:prstGeom>
          <a:noFill/>
          <a:ln>
            <a:noFill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lIns="84644" tIns="42322" rIns="84644" bIns="42322" anchor="ctr"/>
          <a:lstStyle/>
          <a:p>
            <a:pPr algn="ctr">
              <a:defRPr/>
            </a:pPr>
            <a:fld id="{DA639FCA-DB41-4B77-A635-D1536E867828}" type="slidenum">
              <a:rPr lang="ru-RU" sz="1600">
                <a:solidFill>
                  <a:srgbClr val="000000"/>
                </a:solidFill>
              </a:rPr>
              <a:pPr algn="ctr">
                <a:defRPr/>
              </a:pPr>
              <a:t>10</a:t>
            </a:fld>
            <a:endParaRPr lang="ru-RU" sz="1600" dirty="0">
              <a:solidFill>
                <a:srgbClr val="000000"/>
              </a:solidFill>
            </a:endParaRPr>
          </a:p>
        </p:txBody>
      </p:sp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xmlns="" val="383495950"/>
              </p:ext>
            </p:extLst>
          </p:nvPr>
        </p:nvGraphicFramePr>
        <p:xfrm>
          <a:off x="499786" y="972319"/>
          <a:ext cx="10193614" cy="60486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xmlns="" val="1862315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543225" y="151060"/>
            <a:ext cx="5648405" cy="522774"/>
          </a:xfrm>
          <a:prstGeom prst="rect">
            <a:avLst/>
          </a:prstGeom>
          <a:noFill/>
        </p:spPr>
        <p:txBody>
          <a:bodyPr wrap="none" lIns="90995" tIns="45499" rIns="90995" bIns="45499" rtlCol="0">
            <a:spAutoFit/>
          </a:bodyPr>
          <a:lstStyle/>
          <a:p>
            <a:r>
              <a:rPr lang="ru-RU" sz="2800" dirty="0" smtClean="0">
                <a:latin typeface="Segoe UI" pitchFamily="34" charset="0"/>
                <a:cs typeface="Segoe UI" pitchFamily="34" charset="0"/>
              </a:rPr>
              <a:t>КАК ПРОХОДЯТ НАШИ ПРОЕКТЫ</a:t>
            </a:r>
          </a:p>
        </p:txBody>
      </p:sp>
      <p:sp>
        <p:nvSpPr>
          <p:cNvPr id="8" name="Скругленный прямоугольник 7"/>
          <p:cNvSpPr/>
          <p:nvPr/>
        </p:nvSpPr>
        <p:spPr bwMode="auto">
          <a:xfrm>
            <a:off x="10099228" y="7273055"/>
            <a:ext cx="648072" cy="324000"/>
          </a:xfrm>
          <a:prstGeom prst="roundRect">
            <a:avLst/>
          </a:prstGeom>
          <a:noFill/>
          <a:ln>
            <a:noFill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lIns="84644" tIns="42322" rIns="84644" bIns="42322" anchor="ctr"/>
          <a:lstStyle/>
          <a:p>
            <a:pPr algn="ctr">
              <a:defRPr/>
            </a:pPr>
            <a:fld id="{DA639FCA-DB41-4B77-A635-D1536E867828}" type="slidenum">
              <a:rPr lang="ru-RU" sz="1600">
                <a:solidFill>
                  <a:srgbClr val="000000"/>
                </a:solidFill>
              </a:rPr>
              <a:pPr algn="ctr">
                <a:defRPr/>
              </a:pPr>
              <a:t>11</a:t>
            </a:fld>
            <a:endParaRPr lang="ru-RU" sz="1600" dirty="0">
              <a:solidFill>
                <a:srgbClr val="000000"/>
              </a:solidFill>
            </a:endParaRPr>
          </a:p>
        </p:txBody>
      </p:sp>
      <p:pic>
        <p:nvPicPr>
          <p:cNvPr id="48130" name="Picture 2" descr="https://scontent.xx.fbcdn.net/v/t1.0-0/c43.0.200.200/p200x200/14225385_1064339750288463_4117592152164466362_n.jpg?oh=83e3b6470051856ad02da51321f1ee34&amp;oe=58C726B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560486" y="1280301"/>
            <a:ext cx="3000396" cy="2950618"/>
          </a:xfrm>
          <a:prstGeom prst="rect">
            <a:avLst/>
          </a:prstGeom>
          <a:noFill/>
        </p:spPr>
      </p:pic>
      <p:pic>
        <p:nvPicPr>
          <p:cNvPr id="48132" name="Picture 4" descr="https://scontent.xx.fbcdn.net/t31.0-8/12237961_1152077188153560_4458579358835818984_o.jpg"/>
          <p:cNvPicPr>
            <a:picLocks noChangeAspect="1" noChangeArrowheads="1"/>
          </p:cNvPicPr>
          <p:nvPr/>
        </p:nvPicPr>
        <p:blipFill>
          <a:blip r:embed="rId5" cstate="print"/>
          <a:srcRect l="8743"/>
          <a:stretch>
            <a:fillRect/>
          </a:stretch>
        </p:blipFill>
        <p:spPr bwMode="auto">
          <a:xfrm>
            <a:off x="774668" y="4370151"/>
            <a:ext cx="3405004" cy="2268000"/>
          </a:xfrm>
          <a:prstGeom prst="rect">
            <a:avLst/>
          </a:prstGeom>
          <a:noFill/>
        </p:spPr>
      </p:pic>
      <p:pic>
        <p:nvPicPr>
          <p:cNvPr id="48134" name="Picture 6" descr="https://scontent.xx.fbcdn.net/t31.0-8/12183951_1152076034820342_5424014835777449751_o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124817" y="4370151"/>
            <a:ext cx="3365419" cy="2268000"/>
          </a:xfrm>
          <a:prstGeom prst="rect">
            <a:avLst/>
          </a:prstGeom>
          <a:noFill/>
        </p:spPr>
      </p:pic>
      <p:pic>
        <p:nvPicPr>
          <p:cNvPr id="10" name="Рисунок 9" descr="15338878_1236335836414021_861105193164596488_n_cr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4663858" y="1280301"/>
            <a:ext cx="5040560" cy="2952329"/>
          </a:xfrm>
          <a:prstGeom prst="rect">
            <a:avLst/>
          </a:prstGeom>
        </p:spPr>
      </p:pic>
      <p:pic>
        <p:nvPicPr>
          <p:cNvPr id="11" name="Рисунок 10" descr="15380285_1236340926413512_4081258605560590147_n_cr.jpg"/>
          <p:cNvPicPr>
            <a:picLocks noChangeAspect="1"/>
          </p:cNvPicPr>
          <p:nvPr/>
        </p:nvPicPr>
        <p:blipFill>
          <a:blip r:embed="rId8" cstate="print"/>
          <a:srcRect l="10560"/>
          <a:stretch>
            <a:fillRect/>
          </a:stretch>
        </p:blipFill>
        <p:spPr>
          <a:xfrm>
            <a:off x="4275130" y="4370151"/>
            <a:ext cx="2731824" cy="226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17762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Скругленный прямоугольник 7"/>
          <p:cNvSpPr/>
          <p:nvPr/>
        </p:nvSpPr>
        <p:spPr bwMode="auto">
          <a:xfrm>
            <a:off x="10099228" y="7273055"/>
            <a:ext cx="648072" cy="324000"/>
          </a:xfrm>
          <a:prstGeom prst="roundRect">
            <a:avLst/>
          </a:prstGeom>
          <a:noFill/>
          <a:ln>
            <a:noFill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lIns="84644" tIns="42322" rIns="84644" bIns="42322" anchor="ctr"/>
          <a:lstStyle/>
          <a:p>
            <a:pPr algn="ctr">
              <a:defRPr/>
            </a:pPr>
            <a:fld id="{DA639FCA-DB41-4B77-A635-D1536E867828}" type="slidenum">
              <a:rPr lang="ru-RU" sz="1600">
                <a:solidFill>
                  <a:srgbClr val="000000"/>
                </a:solidFill>
              </a:rPr>
              <a:pPr algn="ctr">
                <a:defRPr/>
              </a:pPr>
              <a:t>12</a:t>
            </a:fld>
            <a:endParaRPr lang="ru-RU" sz="1600" dirty="0">
              <a:solidFill>
                <a:srgbClr val="00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36258" y="1980431"/>
            <a:ext cx="9787006" cy="3108543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pPr algn="ctr"/>
            <a:endParaRPr lang="ru-RU" sz="2800" dirty="0" smtClean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r>
              <a:rPr lang="ru-RU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Segoe UI" pitchFamily="34" charset="0"/>
                <a:cs typeface="Segoe UI" pitchFamily="34" charset="0"/>
              </a:rPr>
              <a:t>Вовлекайте</a:t>
            </a:r>
          </a:p>
          <a:p>
            <a:r>
              <a:rPr lang="ru-RU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Segoe UI" pitchFamily="34" charset="0"/>
                <a:cs typeface="Segoe UI" pitchFamily="34" charset="0"/>
              </a:rPr>
              <a:t>Используйте потенциал</a:t>
            </a:r>
          </a:p>
          <a:p>
            <a:r>
              <a:rPr lang="ru-RU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Segoe UI" pitchFamily="34" charset="0"/>
                <a:cs typeface="Segoe UI" pitchFamily="34" charset="0"/>
              </a:rPr>
              <a:t>Меняйтесь!</a:t>
            </a:r>
          </a:p>
          <a:p>
            <a:pPr marL="514350" indent="-514350" algn="ctr">
              <a:buAutoNum type="arabicPeriod"/>
            </a:pPr>
            <a:endParaRPr lang="ru-RU" sz="2800" b="1" dirty="0" smtClean="0">
              <a:solidFill>
                <a:schemeClr val="tx1">
                  <a:lumMod val="75000"/>
                  <a:lumOff val="25000"/>
                </a:schemeClr>
              </a:solidFill>
              <a:latin typeface="Segoe UI" pitchFamily="34" charset="0"/>
              <a:cs typeface="Segoe UI" pitchFamily="34" charset="0"/>
            </a:endParaRPr>
          </a:p>
          <a:p>
            <a:pPr marL="514350" indent="-514350" algn="ctr">
              <a:buAutoNum type="arabicPeriod"/>
            </a:pPr>
            <a:endParaRPr lang="ru-RU" sz="2800" b="1" dirty="0">
              <a:solidFill>
                <a:schemeClr val="tx1">
                  <a:lumMod val="75000"/>
                  <a:lumOff val="25000"/>
                </a:schemeClr>
              </a:solidFill>
              <a:latin typeface="Segoe UI" pitchFamily="34" charset="0"/>
              <a:cs typeface="Segoe UI" pitchFamily="34" charset="0"/>
            </a:endParaRPr>
          </a:p>
          <a:p>
            <a:pPr marL="514350" indent="-514350" algn="ctr">
              <a:buAutoNum type="arabicPeriod"/>
            </a:pPr>
            <a:endParaRPr lang="ru-RU" sz="2800" b="1" dirty="0" smtClean="0">
              <a:solidFill>
                <a:schemeClr val="tx1">
                  <a:lumMod val="75000"/>
                  <a:lumOff val="25000"/>
                </a:schemeClr>
              </a:solidFill>
              <a:latin typeface="Segoe UI" pitchFamily="34" charset="0"/>
              <a:cs typeface="Segoe U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66978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Скругленный прямоугольник 7"/>
          <p:cNvSpPr/>
          <p:nvPr/>
        </p:nvSpPr>
        <p:spPr bwMode="auto">
          <a:xfrm>
            <a:off x="10099228" y="7273055"/>
            <a:ext cx="648072" cy="324000"/>
          </a:xfrm>
          <a:prstGeom prst="roundRect">
            <a:avLst/>
          </a:prstGeom>
          <a:noFill/>
          <a:ln>
            <a:noFill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lIns="84644" tIns="42322" rIns="84644" bIns="42322" anchor="ctr"/>
          <a:lstStyle/>
          <a:p>
            <a:pPr algn="ctr">
              <a:defRPr/>
            </a:pPr>
            <a:fld id="{DA639FCA-DB41-4B77-A635-D1536E867828}" type="slidenum">
              <a:rPr lang="ru-RU" sz="1600">
                <a:solidFill>
                  <a:srgbClr val="000000"/>
                </a:solidFill>
              </a:rPr>
              <a:pPr algn="ctr">
                <a:defRPr/>
              </a:pPr>
              <a:t>13</a:t>
            </a:fld>
            <a:endParaRPr lang="ru-RU" sz="1600" dirty="0">
              <a:solidFill>
                <a:srgbClr val="00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31792" y="1692398"/>
            <a:ext cx="9858444" cy="523220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Segoe UI" pitchFamily="34" charset="0"/>
                <a:cs typeface="Segoe UI" pitchFamily="34" charset="0"/>
              </a:rPr>
              <a:t>КАК ЭТО РАБОТАЕТ</a:t>
            </a:r>
          </a:p>
        </p:txBody>
      </p:sp>
    </p:spTree>
    <p:extLst>
      <p:ext uri="{BB962C8B-B14F-4D97-AF65-F5344CB8AC3E}">
        <p14:creationId xmlns:p14="http://schemas.microsoft.com/office/powerpoint/2010/main" xmlns="" val="317762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543225" y="151060"/>
            <a:ext cx="3509421" cy="522774"/>
          </a:xfrm>
          <a:prstGeom prst="rect">
            <a:avLst/>
          </a:prstGeom>
          <a:noFill/>
        </p:spPr>
        <p:txBody>
          <a:bodyPr wrap="none" lIns="90995" tIns="45499" rIns="90995" bIns="45499" rtlCol="0">
            <a:spAutoFit/>
          </a:bodyPr>
          <a:lstStyle/>
          <a:p>
            <a:r>
              <a:rPr lang="ru-RU" sz="2800" dirty="0" smtClean="0">
                <a:latin typeface="Segoe UI" pitchFamily="34" charset="0"/>
                <a:cs typeface="Segoe UI" pitchFamily="34" charset="0"/>
              </a:rPr>
              <a:t>АЛГОРИТМ РАБОТЫ</a:t>
            </a:r>
          </a:p>
        </p:txBody>
      </p:sp>
      <p:sp>
        <p:nvSpPr>
          <p:cNvPr id="8" name="Скругленный прямоугольник 7"/>
          <p:cNvSpPr/>
          <p:nvPr/>
        </p:nvSpPr>
        <p:spPr bwMode="auto">
          <a:xfrm>
            <a:off x="10099228" y="7273055"/>
            <a:ext cx="648072" cy="324000"/>
          </a:xfrm>
          <a:prstGeom prst="roundRect">
            <a:avLst/>
          </a:prstGeom>
          <a:noFill/>
          <a:ln>
            <a:noFill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lIns="84644" tIns="42322" rIns="84644" bIns="42322" anchor="ctr"/>
          <a:lstStyle/>
          <a:p>
            <a:pPr algn="ctr">
              <a:defRPr/>
            </a:pPr>
            <a:fld id="{DA639FCA-DB41-4B77-A635-D1536E867828}" type="slidenum">
              <a:rPr lang="ru-RU" sz="1600">
                <a:solidFill>
                  <a:srgbClr val="000000"/>
                </a:solidFill>
              </a:rPr>
              <a:pPr algn="ctr">
                <a:defRPr/>
              </a:pPr>
              <a:t>14</a:t>
            </a:fld>
            <a:endParaRPr lang="ru-RU" sz="1600" dirty="0">
              <a:solidFill>
                <a:srgbClr val="00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31792" y="1644547"/>
            <a:ext cx="9787006" cy="3785652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pPr algn="ctr"/>
            <a:endParaRPr lang="ru-RU" sz="2600" dirty="0" smtClean="0">
              <a:solidFill>
                <a:schemeClr val="tx1">
                  <a:lumMod val="75000"/>
                  <a:lumOff val="25000"/>
                </a:schemeClr>
              </a:solidFill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 algn="ctr"/>
            <a:r>
              <a:rPr lang="ru-RU" sz="5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Что нужно сделать, </a:t>
            </a:r>
          </a:p>
          <a:p>
            <a:pPr algn="ctr"/>
            <a:r>
              <a:rPr lang="ru-RU" sz="5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чтобы вовлечь сотрудников в развитие компании</a:t>
            </a:r>
          </a:p>
          <a:p>
            <a:pPr marL="514350" indent="-514350" algn="ctr">
              <a:buAutoNum type="arabicPeriod"/>
            </a:pPr>
            <a:endParaRPr lang="ru-RU" sz="2600" dirty="0">
              <a:solidFill>
                <a:schemeClr val="tx1">
                  <a:lumMod val="75000"/>
                  <a:lumOff val="25000"/>
                </a:schemeClr>
              </a:solidFill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 marL="514350" indent="-514350" algn="ctr">
              <a:buAutoNum type="arabicPeriod"/>
            </a:pPr>
            <a:endParaRPr lang="ru-RU" sz="2600" dirty="0" smtClean="0">
              <a:solidFill>
                <a:schemeClr val="tx1">
                  <a:lumMod val="75000"/>
                  <a:lumOff val="25000"/>
                </a:schemeClr>
              </a:solidFill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7762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543225" y="151060"/>
            <a:ext cx="3080971" cy="522774"/>
          </a:xfrm>
          <a:prstGeom prst="rect">
            <a:avLst/>
          </a:prstGeom>
          <a:noFill/>
        </p:spPr>
        <p:txBody>
          <a:bodyPr wrap="none" lIns="90995" tIns="45499" rIns="90995" bIns="45499" rtlCol="0">
            <a:spAutoFit/>
          </a:bodyPr>
          <a:lstStyle/>
          <a:p>
            <a:r>
              <a:rPr lang="ru-RU" sz="2800" dirty="0" smtClean="0">
                <a:latin typeface="Segoe UI" pitchFamily="34" charset="0"/>
                <a:cs typeface="Segoe UI" pitchFamily="34" charset="0"/>
              </a:rPr>
              <a:t>Алгоритм работы</a:t>
            </a:r>
          </a:p>
        </p:txBody>
      </p:sp>
      <p:sp>
        <p:nvSpPr>
          <p:cNvPr id="8" name="Скругленный прямоугольник 7"/>
          <p:cNvSpPr/>
          <p:nvPr/>
        </p:nvSpPr>
        <p:spPr bwMode="auto">
          <a:xfrm>
            <a:off x="10099228" y="7273055"/>
            <a:ext cx="648072" cy="324000"/>
          </a:xfrm>
          <a:prstGeom prst="roundRect">
            <a:avLst/>
          </a:prstGeom>
          <a:noFill/>
          <a:ln>
            <a:noFill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lIns="84644" tIns="42322" rIns="84644" bIns="42322" anchor="ctr"/>
          <a:lstStyle/>
          <a:p>
            <a:pPr algn="ctr">
              <a:defRPr/>
            </a:pPr>
            <a:fld id="{DA639FCA-DB41-4B77-A635-D1536E867828}" type="slidenum">
              <a:rPr lang="ru-RU" sz="1600">
                <a:solidFill>
                  <a:srgbClr val="000000"/>
                </a:solidFill>
              </a:rPr>
              <a:pPr algn="ctr">
                <a:defRPr/>
              </a:pPr>
              <a:t>15</a:t>
            </a:fld>
            <a:endParaRPr lang="ru-RU" sz="1600" dirty="0">
              <a:solidFill>
                <a:srgbClr val="000000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631792" y="1566053"/>
            <a:ext cx="9715568" cy="32008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 fontAlgn="base">
              <a:buAutoNum type="arabicPeriod"/>
            </a:pPr>
            <a:r>
              <a:rPr lang="ru-RU" sz="5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Рассчитайтесь с 1 по 8</a:t>
            </a:r>
          </a:p>
          <a:p>
            <a:pPr marL="514350" indent="-514350" fontAlgn="base">
              <a:buAutoNum type="arabicPeriod"/>
            </a:pPr>
            <a:r>
              <a:rPr lang="ru-RU" sz="5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Подойдите к столу с карточкой своего номера</a:t>
            </a:r>
          </a:p>
          <a:p>
            <a:pPr fontAlgn="base"/>
            <a:endParaRPr lang="ru-RU" sz="4000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91525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543225" y="151060"/>
            <a:ext cx="3509421" cy="522774"/>
          </a:xfrm>
          <a:prstGeom prst="rect">
            <a:avLst/>
          </a:prstGeom>
          <a:noFill/>
        </p:spPr>
        <p:txBody>
          <a:bodyPr wrap="none" lIns="90995" tIns="45499" rIns="90995" bIns="45499" rtlCol="0">
            <a:spAutoFit/>
          </a:bodyPr>
          <a:lstStyle/>
          <a:p>
            <a:r>
              <a:rPr lang="ru-RU" sz="2800" dirty="0" smtClean="0">
                <a:latin typeface="Segoe UI" pitchFamily="34" charset="0"/>
                <a:cs typeface="Segoe UI" pitchFamily="34" charset="0"/>
              </a:rPr>
              <a:t>АЛГОРИТМ РАБОТЫ</a:t>
            </a:r>
          </a:p>
        </p:txBody>
      </p:sp>
      <p:sp>
        <p:nvSpPr>
          <p:cNvPr id="8" name="Скругленный прямоугольник 7"/>
          <p:cNvSpPr/>
          <p:nvPr/>
        </p:nvSpPr>
        <p:spPr bwMode="auto">
          <a:xfrm>
            <a:off x="10099228" y="7273055"/>
            <a:ext cx="648072" cy="324000"/>
          </a:xfrm>
          <a:prstGeom prst="roundRect">
            <a:avLst/>
          </a:prstGeom>
          <a:noFill/>
          <a:ln>
            <a:noFill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lIns="84644" tIns="42322" rIns="84644" bIns="42322" anchor="ctr"/>
          <a:lstStyle/>
          <a:p>
            <a:pPr algn="ctr">
              <a:defRPr/>
            </a:pPr>
            <a:fld id="{DA639FCA-DB41-4B77-A635-D1536E867828}" type="slidenum">
              <a:rPr lang="ru-RU" sz="1600">
                <a:solidFill>
                  <a:srgbClr val="000000"/>
                </a:solidFill>
              </a:rPr>
              <a:pPr algn="ctr">
                <a:defRPr/>
              </a:pPr>
              <a:t>16</a:t>
            </a:fld>
            <a:endParaRPr lang="ru-RU" sz="1600" dirty="0">
              <a:solidFill>
                <a:srgbClr val="00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026220" y="1980431"/>
            <a:ext cx="9073008" cy="3139321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48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Самостоятельно напишите не менее 10 пунктов на листочке</a:t>
            </a:r>
          </a:p>
          <a:p>
            <a:pPr algn="ctr"/>
            <a:endParaRPr lang="ru-RU" sz="2800" b="1" dirty="0">
              <a:solidFill>
                <a:schemeClr val="tx1">
                  <a:lumMod val="75000"/>
                  <a:lumOff val="25000"/>
                </a:schemeClr>
              </a:solidFill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 marL="514350" indent="-514350" algn="ctr">
              <a:buAutoNum type="arabicPeriod"/>
            </a:pPr>
            <a:endParaRPr lang="ru-RU" sz="2600" dirty="0" smtClean="0">
              <a:solidFill>
                <a:schemeClr val="tx1">
                  <a:lumMod val="75000"/>
                  <a:lumOff val="25000"/>
                </a:schemeClr>
              </a:solidFill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9181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543225" y="151060"/>
            <a:ext cx="3509421" cy="522774"/>
          </a:xfrm>
          <a:prstGeom prst="rect">
            <a:avLst/>
          </a:prstGeom>
          <a:noFill/>
        </p:spPr>
        <p:txBody>
          <a:bodyPr wrap="none" lIns="90995" tIns="45499" rIns="90995" bIns="45499" rtlCol="0">
            <a:spAutoFit/>
          </a:bodyPr>
          <a:lstStyle/>
          <a:p>
            <a:r>
              <a:rPr lang="ru-RU" sz="2800" dirty="0" smtClean="0">
                <a:latin typeface="Segoe UI" pitchFamily="34" charset="0"/>
                <a:cs typeface="Segoe UI" pitchFamily="34" charset="0"/>
              </a:rPr>
              <a:t>АЛГОРИТМ РАБОТЫ</a:t>
            </a:r>
          </a:p>
        </p:txBody>
      </p:sp>
      <p:sp>
        <p:nvSpPr>
          <p:cNvPr id="8" name="Скругленный прямоугольник 7"/>
          <p:cNvSpPr/>
          <p:nvPr/>
        </p:nvSpPr>
        <p:spPr bwMode="auto">
          <a:xfrm>
            <a:off x="10099228" y="7273055"/>
            <a:ext cx="648072" cy="324000"/>
          </a:xfrm>
          <a:prstGeom prst="roundRect">
            <a:avLst/>
          </a:prstGeom>
          <a:noFill/>
          <a:ln>
            <a:noFill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lIns="84644" tIns="42322" rIns="84644" bIns="42322" anchor="ctr"/>
          <a:lstStyle/>
          <a:p>
            <a:pPr algn="ctr">
              <a:defRPr/>
            </a:pPr>
            <a:fld id="{DA639FCA-DB41-4B77-A635-D1536E867828}" type="slidenum">
              <a:rPr lang="ru-RU" sz="1600">
                <a:solidFill>
                  <a:srgbClr val="000000"/>
                </a:solidFill>
              </a:rPr>
              <a:pPr algn="ctr">
                <a:defRPr/>
              </a:pPr>
              <a:t>17</a:t>
            </a:fld>
            <a:endParaRPr lang="ru-RU" sz="1600" dirty="0">
              <a:solidFill>
                <a:srgbClr val="00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31792" y="1644547"/>
            <a:ext cx="9787006" cy="3477875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4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Обсудите в парах или тройках ваши идеи и выпишите на маленькие листочки повторяющиеся и оригинальные идеи по результату обсуждения  </a:t>
            </a:r>
          </a:p>
        </p:txBody>
      </p:sp>
    </p:spTree>
    <p:extLst>
      <p:ext uri="{BB962C8B-B14F-4D97-AF65-F5344CB8AC3E}">
        <p14:creationId xmlns:p14="http://schemas.microsoft.com/office/powerpoint/2010/main" xmlns="" val="654853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543225" y="151060"/>
            <a:ext cx="3509421" cy="522774"/>
          </a:xfrm>
          <a:prstGeom prst="rect">
            <a:avLst/>
          </a:prstGeom>
          <a:noFill/>
        </p:spPr>
        <p:txBody>
          <a:bodyPr wrap="none" lIns="90995" tIns="45499" rIns="90995" bIns="45499" rtlCol="0">
            <a:spAutoFit/>
          </a:bodyPr>
          <a:lstStyle/>
          <a:p>
            <a:r>
              <a:rPr lang="ru-RU" sz="2800" dirty="0" smtClean="0">
                <a:latin typeface="Segoe UI" pitchFamily="34" charset="0"/>
                <a:cs typeface="Segoe UI" pitchFamily="34" charset="0"/>
              </a:rPr>
              <a:t>АЛГОРИТМ РАБОТЫ</a:t>
            </a:r>
          </a:p>
        </p:txBody>
      </p:sp>
      <p:sp>
        <p:nvSpPr>
          <p:cNvPr id="8" name="Скругленный прямоугольник 7"/>
          <p:cNvSpPr/>
          <p:nvPr/>
        </p:nvSpPr>
        <p:spPr bwMode="auto">
          <a:xfrm>
            <a:off x="10099228" y="7273055"/>
            <a:ext cx="648072" cy="324000"/>
          </a:xfrm>
          <a:prstGeom prst="roundRect">
            <a:avLst/>
          </a:prstGeom>
          <a:noFill/>
          <a:ln>
            <a:noFill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lIns="84644" tIns="42322" rIns="84644" bIns="42322" anchor="ctr"/>
          <a:lstStyle/>
          <a:p>
            <a:pPr algn="ctr">
              <a:defRPr/>
            </a:pPr>
            <a:fld id="{DA639FCA-DB41-4B77-A635-D1536E867828}" type="slidenum">
              <a:rPr lang="ru-RU" sz="1600">
                <a:solidFill>
                  <a:srgbClr val="000000"/>
                </a:solidFill>
              </a:rPr>
              <a:pPr algn="ctr">
                <a:defRPr/>
              </a:pPr>
              <a:t>18</a:t>
            </a:fld>
            <a:endParaRPr lang="ru-RU" sz="1600" dirty="0">
              <a:solidFill>
                <a:srgbClr val="00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43225" y="1116335"/>
            <a:ext cx="9787006" cy="4278094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pPr algn="ctr"/>
            <a:endParaRPr lang="ru-RU" sz="2600" dirty="0">
              <a:solidFill>
                <a:schemeClr val="tx1">
                  <a:lumMod val="75000"/>
                  <a:lumOff val="25000"/>
                </a:schemeClr>
              </a:solidFill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 marL="514350" indent="-514350" algn="ctr">
              <a:buAutoNum type="arabicPeriod"/>
            </a:pPr>
            <a:endParaRPr lang="ru-RU" sz="2600" dirty="0" smtClean="0">
              <a:solidFill>
                <a:schemeClr val="tx1">
                  <a:lumMod val="75000"/>
                  <a:lumOff val="25000"/>
                </a:schemeClr>
              </a:solidFill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r>
              <a:rPr lang="ru-RU" sz="4400" b="1" u="sng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ПРАВИЛА</a:t>
            </a:r>
            <a:r>
              <a:rPr lang="ru-RU" sz="4400" b="1" u="sng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:</a:t>
            </a:r>
          </a:p>
          <a:p>
            <a:endParaRPr lang="ru-RU" sz="4400" b="1" u="sng" dirty="0">
              <a:solidFill>
                <a:schemeClr val="tx1">
                  <a:lumMod val="75000"/>
                  <a:lumOff val="25000"/>
                </a:schemeClr>
              </a:solidFill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 marL="514350" indent="-514350">
              <a:buAutoNum type="arabicPeriod"/>
            </a:pPr>
            <a:r>
              <a:rPr lang="ru-RU" sz="4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Один листочек одна идея</a:t>
            </a:r>
          </a:p>
          <a:p>
            <a:pPr marL="514350" indent="-514350">
              <a:buAutoNum type="arabicPeriod"/>
            </a:pPr>
            <a:r>
              <a:rPr lang="ru-RU" sz="4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Не более 3-5 </a:t>
            </a:r>
            <a:r>
              <a:rPr lang="ru-RU" sz="4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слов на листе</a:t>
            </a:r>
            <a:endParaRPr lang="ru-RU" sz="4400" b="1" dirty="0">
              <a:solidFill>
                <a:schemeClr val="tx1">
                  <a:lumMod val="75000"/>
                  <a:lumOff val="25000"/>
                </a:schemeClr>
              </a:solidFill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 marL="514350" indent="-514350">
              <a:buAutoNum type="arabicPeriod"/>
            </a:pPr>
            <a:r>
              <a:rPr lang="ru-RU" sz="4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Крупно и разборчиво</a:t>
            </a:r>
          </a:p>
        </p:txBody>
      </p:sp>
    </p:spTree>
    <p:extLst>
      <p:ext uri="{BB962C8B-B14F-4D97-AF65-F5344CB8AC3E}">
        <p14:creationId xmlns:p14="http://schemas.microsoft.com/office/powerpoint/2010/main" xmlns="" val="2818689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543225" y="151060"/>
            <a:ext cx="3509421" cy="522774"/>
          </a:xfrm>
          <a:prstGeom prst="rect">
            <a:avLst/>
          </a:prstGeom>
          <a:noFill/>
        </p:spPr>
        <p:txBody>
          <a:bodyPr wrap="none" lIns="90995" tIns="45499" rIns="90995" bIns="45499" rtlCol="0">
            <a:spAutoFit/>
          </a:bodyPr>
          <a:lstStyle/>
          <a:p>
            <a:r>
              <a:rPr lang="ru-RU" sz="2800" dirty="0" smtClean="0">
                <a:latin typeface="Segoe UI" pitchFamily="34" charset="0"/>
                <a:cs typeface="Segoe UI" pitchFamily="34" charset="0"/>
              </a:rPr>
              <a:t>АЛГОРИТМ РАБОТЫ</a:t>
            </a:r>
          </a:p>
        </p:txBody>
      </p:sp>
      <p:sp>
        <p:nvSpPr>
          <p:cNvPr id="8" name="Скругленный прямоугольник 7"/>
          <p:cNvSpPr/>
          <p:nvPr/>
        </p:nvSpPr>
        <p:spPr bwMode="auto">
          <a:xfrm>
            <a:off x="10099228" y="7273055"/>
            <a:ext cx="648072" cy="324000"/>
          </a:xfrm>
          <a:prstGeom prst="roundRect">
            <a:avLst/>
          </a:prstGeom>
          <a:noFill/>
          <a:ln>
            <a:noFill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lIns="84644" tIns="42322" rIns="84644" bIns="42322" anchor="ctr"/>
          <a:lstStyle/>
          <a:p>
            <a:pPr algn="ctr">
              <a:defRPr/>
            </a:pPr>
            <a:fld id="{DA639FCA-DB41-4B77-A635-D1536E867828}" type="slidenum">
              <a:rPr lang="ru-RU" sz="1600">
                <a:solidFill>
                  <a:srgbClr val="000000"/>
                </a:solidFill>
              </a:rPr>
              <a:pPr algn="ctr">
                <a:defRPr/>
              </a:pPr>
              <a:t>19</a:t>
            </a:fld>
            <a:endParaRPr lang="ru-RU" sz="1600" dirty="0">
              <a:solidFill>
                <a:srgbClr val="00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31792" y="1644547"/>
            <a:ext cx="9787006" cy="4278094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4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Обсудите и договоритесь в группе за столом какие идеи вы выпишите на Листочки А4 (повторяющиеся идеи и оригинальные)</a:t>
            </a:r>
            <a:r>
              <a:rPr lang="ru-RU" sz="4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. </a:t>
            </a:r>
          </a:p>
          <a:p>
            <a:pPr algn="ctr"/>
            <a:endParaRPr lang="ru-RU" sz="2600" dirty="0">
              <a:solidFill>
                <a:schemeClr val="tx1">
                  <a:lumMod val="75000"/>
                  <a:lumOff val="25000"/>
                </a:schemeClr>
              </a:solidFill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 algn="ctr"/>
            <a:endParaRPr lang="ru-RU" sz="2600" dirty="0" smtClean="0">
              <a:solidFill>
                <a:schemeClr val="tx1">
                  <a:lumMod val="75000"/>
                  <a:lumOff val="25000"/>
                </a:schemeClr>
              </a:solidFill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20358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Скругленный прямоугольник 7"/>
          <p:cNvSpPr/>
          <p:nvPr/>
        </p:nvSpPr>
        <p:spPr bwMode="auto">
          <a:xfrm>
            <a:off x="10099228" y="7273055"/>
            <a:ext cx="648072" cy="324000"/>
          </a:xfrm>
          <a:prstGeom prst="roundRect">
            <a:avLst/>
          </a:prstGeom>
          <a:noFill/>
          <a:ln>
            <a:noFill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lIns="84644" tIns="42322" rIns="84644" bIns="42322" anchor="ctr"/>
          <a:lstStyle/>
          <a:p>
            <a:pPr algn="ctr">
              <a:defRPr/>
            </a:pPr>
            <a:fld id="{DA639FCA-DB41-4B77-A635-D1536E867828}" type="slidenum">
              <a:rPr lang="ru-RU" sz="1600">
                <a:solidFill>
                  <a:srgbClr val="000000"/>
                </a:solidFill>
              </a:rPr>
              <a:pPr algn="ctr">
                <a:defRPr/>
              </a:pPr>
              <a:t>2</a:t>
            </a:fld>
            <a:endParaRPr lang="ru-RU" sz="1600" dirty="0">
              <a:solidFill>
                <a:srgbClr val="00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954212" y="1620391"/>
            <a:ext cx="9361040" cy="2185214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pPr algn="ctr"/>
            <a:endParaRPr lang="ru-RU" sz="2800" b="1" dirty="0" smtClean="0">
              <a:solidFill>
                <a:schemeClr val="tx1">
                  <a:lumMod val="75000"/>
                  <a:lumOff val="25000"/>
                </a:schemeClr>
              </a:solidFill>
              <a:latin typeface="Segoe UI" pitchFamily="34" charset="0"/>
              <a:cs typeface="Segoe UI" pitchFamily="34" charset="0"/>
            </a:endParaRPr>
          </a:p>
          <a:p>
            <a:pPr algn="ctr"/>
            <a:r>
              <a:rPr lang="ru-RU" sz="5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Segoe UI" pitchFamily="34" charset="0"/>
                <a:cs typeface="Segoe UI" pitchFamily="34" charset="0"/>
              </a:rPr>
              <a:t>Нужно ли компании </a:t>
            </a:r>
          </a:p>
          <a:p>
            <a:pPr algn="ctr"/>
            <a:r>
              <a:rPr lang="ru-RU" sz="5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Segoe UI" pitchFamily="34" charset="0"/>
                <a:cs typeface="Segoe UI" pitchFamily="34" charset="0"/>
              </a:rPr>
              <a:t>думать о Будущем? </a:t>
            </a:r>
          </a:p>
        </p:txBody>
      </p:sp>
    </p:spTree>
    <p:extLst>
      <p:ext uri="{BB962C8B-B14F-4D97-AF65-F5344CB8AC3E}">
        <p14:creationId xmlns:p14="http://schemas.microsoft.com/office/powerpoint/2010/main" xmlns="" val="3054553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543225" y="151060"/>
            <a:ext cx="3509421" cy="522774"/>
          </a:xfrm>
          <a:prstGeom prst="rect">
            <a:avLst/>
          </a:prstGeom>
          <a:noFill/>
        </p:spPr>
        <p:txBody>
          <a:bodyPr wrap="none" lIns="90995" tIns="45499" rIns="90995" bIns="45499" rtlCol="0">
            <a:spAutoFit/>
          </a:bodyPr>
          <a:lstStyle/>
          <a:p>
            <a:r>
              <a:rPr lang="ru-RU" sz="2800" dirty="0" smtClean="0">
                <a:latin typeface="Segoe UI" pitchFamily="34" charset="0"/>
                <a:cs typeface="Segoe UI" pitchFamily="34" charset="0"/>
              </a:rPr>
              <a:t>АЛГОРИТМ РАБОТЫ</a:t>
            </a:r>
          </a:p>
        </p:txBody>
      </p:sp>
      <p:sp>
        <p:nvSpPr>
          <p:cNvPr id="8" name="Скругленный прямоугольник 7"/>
          <p:cNvSpPr/>
          <p:nvPr/>
        </p:nvSpPr>
        <p:spPr bwMode="auto">
          <a:xfrm>
            <a:off x="10099228" y="7273055"/>
            <a:ext cx="648072" cy="324000"/>
          </a:xfrm>
          <a:prstGeom prst="roundRect">
            <a:avLst/>
          </a:prstGeom>
          <a:noFill/>
          <a:ln>
            <a:noFill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lIns="84644" tIns="42322" rIns="84644" bIns="42322" anchor="ctr"/>
          <a:lstStyle/>
          <a:p>
            <a:pPr algn="ctr">
              <a:defRPr/>
            </a:pPr>
            <a:fld id="{DA639FCA-DB41-4B77-A635-D1536E867828}" type="slidenum">
              <a:rPr lang="ru-RU" sz="1600">
                <a:solidFill>
                  <a:srgbClr val="000000"/>
                </a:solidFill>
              </a:rPr>
              <a:pPr algn="ctr">
                <a:defRPr/>
              </a:pPr>
              <a:t>20</a:t>
            </a:fld>
            <a:endParaRPr lang="ru-RU" sz="1600" dirty="0">
              <a:solidFill>
                <a:srgbClr val="00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31792" y="1699364"/>
            <a:ext cx="9787006" cy="2585323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5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Выберите </a:t>
            </a:r>
            <a:r>
              <a:rPr lang="en-US" sz="5400" b="1" smtClean="0">
                <a:solidFill>
                  <a:schemeClr val="tx1">
                    <a:lumMod val="75000"/>
                    <a:lumOff val="2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2</a:t>
            </a:r>
            <a:r>
              <a:rPr lang="ru-RU" sz="5400" b="1" smtClean="0">
                <a:solidFill>
                  <a:schemeClr val="tx1">
                    <a:lumMod val="75000"/>
                    <a:lumOff val="2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 </a:t>
            </a:r>
            <a:r>
              <a:rPr lang="ru-RU" sz="5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карточки, </a:t>
            </a:r>
          </a:p>
          <a:p>
            <a:pPr algn="ctr"/>
            <a:r>
              <a:rPr lang="ru-RU" sz="5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наиболее важные на взгляд группы за столом</a:t>
            </a:r>
            <a:endParaRPr lang="ru-RU" sz="5400" dirty="0" smtClean="0">
              <a:solidFill>
                <a:schemeClr val="tx1">
                  <a:lumMod val="75000"/>
                  <a:lumOff val="25000"/>
                </a:schemeClr>
              </a:solidFill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39522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543225" y="151060"/>
            <a:ext cx="3509421" cy="522774"/>
          </a:xfrm>
          <a:prstGeom prst="rect">
            <a:avLst/>
          </a:prstGeom>
          <a:noFill/>
        </p:spPr>
        <p:txBody>
          <a:bodyPr wrap="none" lIns="90995" tIns="45499" rIns="90995" bIns="45499" rtlCol="0">
            <a:spAutoFit/>
          </a:bodyPr>
          <a:lstStyle/>
          <a:p>
            <a:r>
              <a:rPr lang="ru-RU" sz="2800" dirty="0" smtClean="0">
                <a:latin typeface="Segoe UI" pitchFamily="34" charset="0"/>
                <a:cs typeface="Segoe UI" pitchFamily="34" charset="0"/>
              </a:rPr>
              <a:t>АЛГОРИТМ РАБОТЫ</a:t>
            </a:r>
          </a:p>
        </p:txBody>
      </p:sp>
      <p:sp>
        <p:nvSpPr>
          <p:cNvPr id="8" name="Скругленный прямоугольник 7"/>
          <p:cNvSpPr/>
          <p:nvPr/>
        </p:nvSpPr>
        <p:spPr bwMode="auto">
          <a:xfrm>
            <a:off x="10099228" y="7273055"/>
            <a:ext cx="648072" cy="324000"/>
          </a:xfrm>
          <a:prstGeom prst="roundRect">
            <a:avLst/>
          </a:prstGeom>
          <a:noFill/>
          <a:ln>
            <a:noFill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lIns="84644" tIns="42322" rIns="84644" bIns="42322" anchor="ctr"/>
          <a:lstStyle/>
          <a:p>
            <a:pPr algn="ctr">
              <a:defRPr/>
            </a:pPr>
            <a:fld id="{DA639FCA-DB41-4B77-A635-D1536E867828}" type="slidenum">
              <a:rPr lang="ru-RU" sz="1600">
                <a:solidFill>
                  <a:srgbClr val="000000"/>
                </a:solidFill>
              </a:rPr>
              <a:pPr algn="ctr">
                <a:defRPr/>
              </a:pPr>
              <a:t>21</a:t>
            </a:fld>
            <a:endParaRPr lang="ru-RU" sz="1600" dirty="0">
              <a:solidFill>
                <a:srgbClr val="00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170236" y="1644547"/>
            <a:ext cx="8568952" cy="2585323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5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Договоритесь в группе и проголосуйте за 3 карточки на Стене</a:t>
            </a:r>
            <a:endParaRPr lang="ru-RU" sz="5400" dirty="0" smtClean="0">
              <a:solidFill>
                <a:schemeClr val="tx1">
                  <a:lumMod val="75000"/>
                  <a:lumOff val="25000"/>
                </a:schemeClr>
              </a:solidFill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03736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543225" y="151060"/>
            <a:ext cx="3509421" cy="522774"/>
          </a:xfrm>
          <a:prstGeom prst="rect">
            <a:avLst/>
          </a:prstGeom>
          <a:noFill/>
        </p:spPr>
        <p:txBody>
          <a:bodyPr wrap="none" lIns="90995" tIns="45499" rIns="90995" bIns="45499" rtlCol="0">
            <a:spAutoFit/>
          </a:bodyPr>
          <a:lstStyle/>
          <a:p>
            <a:r>
              <a:rPr lang="ru-RU" sz="2800" dirty="0" smtClean="0">
                <a:latin typeface="Segoe UI" pitchFamily="34" charset="0"/>
                <a:cs typeface="Segoe UI" pitchFamily="34" charset="0"/>
              </a:rPr>
              <a:t>АЛГОРИТМ РАБОТЫ</a:t>
            </a:r>
          </a:p>
        </p:txBody>
      </p:sp>
      <p:sp>
        <p:nvSpPr>
          <p:cNvPr id="8" name="Скругленный прямоугольник 7"/>
          <p:cNvSpPr/>
          <p:nvPr/>
        </p:nvSpPr>
        <p:spPr bwMode="auto">
          <a:xfrm>
            <a:off x="10099228" y="7273055"/>
            <a:ext cx="648072" cy="324000"/>
          </a:xfrm>
          <a:prstGeom prst="roundRect">
            <a:avLst/>
          </a:prstGeom>
          <a:noFill/>
          <a:ln>
            <a:noFill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lIns="84644" tIns="42322" rIns="84644" bIns="42322" anchor="ctr"/>
          <a:lstStyle/>
          <a:p>
            <a:pPr algn="ctr">
              <a:defRPr/>
            </a:pPr>
            <a:fld id="{DA639FCA-DB41-4B77-A635-D1536E867828}" type="slidenum">
              <a:rPr lang="ru-RU" sz="1600">
                <a:solidFill>
                  <a:srgbClr val="000000"/>
                </a:solidFill>
              </a:rPr>
              <a:pPr algn="ctr">
                <a:defRPr/>
              </a:pPr>
              <a:t>22</a:t>
            </a:fld>
            <a:endParaRPr lang="ru-RU" sz="1600" dirty="0">
              <a:solidFill>
                <a:srgbClr val="00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170236" y="1644547"/>
            <a:ext cx="8568952" cy="4247317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5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От каждого стола подойдите возьмите карточку, наиболее интересную для дальнейшей работы</a:t>
            </a:r>
            <a:endParaRPr lang="ru-RU" sz="5400" dirty="0" smtClean="0">
              <a:solidFill>
                <a:schemeClr val="tx1">
                  <a:lumMod val="75000"/>
                  <a:lumOff val="25000"/>
                </a:schemeClr>
              </a:solidFill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59627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543225" y="151060"/>
            <a:ext cx="3509421" cy="522774"/>
          </a:xfrm>
          <a:prstGeom prst="rect">
            <a:avLst/>
          </a:prstGeom>
          <a:noFill/>
        </p:spPr>
        <p:txBody>
          <a:bodyPr wrap="none" lIns="90995" tIns="45499" rIns="90995" bIns="45499" rtlCol="0">
            <a:spAutoFit/>
          </a:bodyPr>
          <a:lstStyle/>
          <a:p>
            <a:r>
              <a:rPr lang="ru-RU" sz="2800" dirty="0" smtClean="0">
                <a:latin typeface="Segoe UI" pitchFamily="34" charset="0"/>
                <a:cs typeface="Segoe UI" pitchFamily="34" charset="0"/>
              </a:rPr>
              <a:t>АЛГОРИТМ РАБОТЫ</a:t>
            </a:r>
          </a:p>
        </p:txBody>
      </p:sp>
      <p:sp>
        <p:nvSpPr>
          <p:cNvPr id="8" name="Скругленный прямоугольник 7"/>
          <p:cNvSpPr/>
          <p:nvPr/>
        </p:nvSpPr>
        <p:spPr bwMode="auto">
          <a:xfrm>
            <a:off x="10099228" y="7273055"/>
            <a:ext cx="648072" cy="324000"/>
          </a:xfrm>
          <a:prstGeom prst="roundRect">
            <a:avLst/>
          </a:prstGeom>
          <a:noFill/>
          <a:ln>
            <a:noFill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lIns="84644" tIns="42322" rIns="84644" bIns="42322" anchor="ctr"/>
          <a:lstStyle/>
          <a:p>
            <a:pPr algn="ctr">
              <a:defRPr/>
            </a:pPr>
            <a:fld id="{DA639FCA-DB41-4B77-A635-D1536E867828}" type="slidenum">
              <a:rPr lang="ru-RU" sz="1600">
                <a:solidFill>
                  <a:srgbClr val="000000"/>
                </a:solidFill>
              </a:rPr>
              <a:pPr algn="ctr">
                <a:defRPr/>
              </a:pPr>
              <a:t>23</a:t>
            </a:fld>
            <a:endParaRPr lang="ru-RU" sz="1600" dirty="0">
              <a:solidFill>
                <a:srgbClr val="00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170236" y="1644547"/>
            <a:ext cx="8568952" cy="5201424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4400" b="1" u="sng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На ватмане опишите проект:</a:t>
            </a:r>
          </a:p>
          <a:p>
            <a:pPr algn="ctr"/>
            <a:endParaRPr lang="ru-RU" sz="4400" b="1" dirty="0">
              <a:solidFill>
                <a:schemeClr val="tx1">
                  <a:lumMod val="75000"/>
                  <a:lumOff val="25000"/>
                </a:schemeClr>
              </a:solidFill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 marL="514350" indent="-514350">
              <a:buAutoNum type="arabicPeriod"/>
            </a:pPr>
            <a:r>
              <a:rPr lang="ru-RU" sz="4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Какого результата мы хотим достичь</a:t>
            </a:r>
          </a:p>
          <a:p>
            <a:pPr marL="514350" indent="-514350">
              <a:buAutoNum type="arabicPeriod"/>
            </a:pPr>
            <a:r>
              <a:rPr lang="ru-RU" sz="4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Как достичь результата (уровень идей)</a:t>
            </a:r>
          </a:p>
          <a:p>
            <a:pPr marL="514350" indent="-514350">
              <a:buAutoNum type="arabicPeriod"/>
            </a:pPr>
            <a:r>
              <a:rPr lang="ru-RU" sz="4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Ближайшие действия</a:t>
            </a:r>
          </a:p>
          <a:p>
            <a:pPr marL="514350" indent="-514350" algn="ctr">
              <a:buAutoNum type="arabicPeriod"/>
            </a:pPr>
            <a:endParaRPr lang="ru-RU" sz="4400" dirty="0" smtClean="0">
              <a:solidFill>
                <a:schemeClr val="tx1">
                  <a:lumMod val="75000"/>
                  <a:lumOff val="25000"/>
                </a:schemeClr>
              </a:solidFill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21171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543225" y="151060"/>
            <a:ext cx="3509421" cy="522774"/>
          </a:xfrm>
          <a:prstGeom prst="rect">
            <a:avLst/>
          </a:prstGeom>
          <a:noFill/>
        </p:spPr>
        <p:txBody>
          <a:bodyPr wrap="none" lIns="90995" tIns="45499" rIns="90995" bIns="45499" rtlCol="0">
            <a:spAutoFit/>
          </a:bodyPr>
          <a:lstStyle/>
          <a:p>
            <a:r>
              <a:rPr lang="ru-RU" sz="2800" dirty="0" smtClean="0">
                <a:latin typeface="Segoe UI" pitchFamily="34" charset="0"/>
                <a:cs typeface="Segoe UI" pitchFamily="34" charset="0"/>
              </a:rPr>
              <a:t>АЛГОРИТМ РАБОТЫ</a:t>
            </a:r>
          </a:p>
        </p:txBody>
      </p:sp>
      <p:sp>
        <p:nvSpPr>
          <p:cNvPr id="8" name="Скругленный прямоугольник 7"/>
          <p:cNvSpPr/>
          <p:nvPr/>
        </p:nvSpPr>
        <p:spPr bwMode="auto">
          <a:xfrm>
            <a:off x="10099228" y="7273055"/>
            <a:ext cx="648072" cy="324000"/>
          </a:xfrm>
          <a:prstGeom prst="roundRect">
            <a:avLst/>
          </a:prstGeom>
          <a:noFill/>
          <a:ln>
            <a:noFill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lIns="84644" tIns="42322" rIns="84644" bIns="42322" anchor="ctr"/>
          <a:lstStyle/>
          <a:p>
            <a:pPr algn="ctr">
              <a:defRPr/>
            </a:pPr>
            <a:fld id="{DA639FCA-DB41-4B77-A635-D1536E867828}" type="slidenum">
              <a:rPr lang="ru-RU" sz="1600">
                <a:solidFill>
                  <a:srgbClr val="000000"/>
                </a:solidFill>
              </a:rPr>
              <a:pPr algn="ctr">
                <a:defRPr/>
              </a:pPr>
              <a:t>24</a:t>
            </a:fld>
            <a:endParaRPr lang="ru-RU" sz="1600" dirty="0">
              <a:solidFill>
                <a:srgbClr val="00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314252" y="972319"/>
            <a:ext cx="8568952" cy="6032421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Выберите Хозяина стола, который будет представлять проект. </a:t>
            </a:r>
          </a:p>
          <a:p>
            <a:pPr algn="ctr"/>
            <a:r>
              <a:rPr lang="ru-RU" sz="3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Остальные участники стола подойдите к трем столам по часовой стрелке.</a:t>
            </a:r>
          </a:p>
          <a:p>
            <a:pPr algn="ctr"/>
            <a:endParaRPr lang="ru-RU" sz="3600" b="1" dirty="0">
              <a:solidFill>
                <a:schemeClr val="tx1">
                  <a:lumMod val="75000"/>
                  <a:lumOff val="25000"/>
                </a:schemeClr>
              </a:solidFill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 algn="ctr"/>
            <a:r>
              <a:rPr lang="ru-RU" sz="3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Нужно </a:t>
            </a:r>
          </a:p>
          <a:p>
            <a:pPr marL="514350" indent="-514350" algn="ctr">
              <a:buAutoNum type="arabicPeriod"/>
            </a:pPr>
            <a:r>
              <a:rPr lang="ru-RU" sz="3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Выслушать хозяина стола</a:t>
            </a:r>
          </a:p>
          <a:p>
            <a:pPr marL="514350" indent="-514350" algn="ctr">
              <a:buAutoNum type="arabicPeriod"/>
            </a:pPr>
            <a:r>
              <a:rPr lang="ru-RU" sz="3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Задать ему вопросы</a:t>
            </a:r>
          </a:p>
          <a:p>
            <a:pPr marL="514350" indent="-514350" algn="ctr">
              <a:buAutoNum type="arabicPeriod"/>
            </a:pPr>
            <a:r>
              <a:rPr lang="ru-RU" sz="3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Дать комментарии, идеи</a:t>
            </a:r>
          </a:p>
          <a:p>
            <a:pPr algn="ctr"/>
            <a:endParaRPr lang="ru-RU" sz="2600" dirty="0" smtClean="0">
              <a:solidFill>
                <a:schemeClr val="tx1">
                  <a:lumMod val="75000"/>
                  <a:lumOff val="25000"/>
                </a:schemeClr>
              </a:solidFill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622843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543225" y="151060"/>
            <a:ext cx="3509421" cy="522774"/>
          </a:xfrm>
          <a:prstGeom prst="rect">
            <a:avLst/>
          </a:prstGeom>
          <a:noFill/>
        </p:spPr>
        <p:txBody>
          <a:bodyPr wrap="none" lIns="90995" tIns="45499" rIns="90995" bIns="45499" rtlCol="0">
            <a:spAutoFit/>
          </a:bodyPr>
          <a:lstStyle/>
          <a:p>
            <a:r>
              <a:rPr lang="ru-RU" sz="2800" dirty="0" smtClean="0">
                <a:latin typeface="Segoe UI" pitchFamily="34" charset="0"/>
                <a:cs typeface="Segoe UI" pitchFamily="34" charset="0"/>
              </a:rPr>
              <a:t>АЛГОРИТМ РАБОТЫ</a:t>
            </a:r>
          </a:p>
        </p:txBody>
      </p:sp>
      <p:sp>
        <p:nvSpPr>
          <p:cNvPr id="8" name="Скругленный прямоугольник 7"/>
          <p:cNvSpPr/>
          <p:nvPr/>
        </p:nvSpPr>
        <p:spPr bwMode="auto">
          <a:xfrm>
            <a:off x="10099228" y="7273055"/>
            <a:ext cx="648072" cy="324000"/>
          </a:xfrm>
          <a:prstGeom prst="roundRect">
            <a:avLst/>
          </a:prstGeom>
          <a:noFill/>
          <a:ln>
            <a:noFill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lIns="84644" tIns="42322" rIns="84644" bIns="42322" anchor="ctr"/>
          <a:lstStyle/>
          <a:p>
            <a:pPr algn="ctr">
              <a:defRPr/>
            </a:pPr>
            <a:fld id="{DA639FCA-DB41-4B77-A635-D1536E867828}" type="slidenum">
              <a:rPr lang="ru-RU" sz="1600">
                <a:solidFill>
                  <a:srgbClr val="000000"/>
                </a:solidFill>
              </a:rPr>
              <a:pPr algn="ctr">
                <a:defRPr/>
              </a:pPr>
              <a:t>25</a:t>
            </a:fld>
            <a:endParaRPr lang="ru-RU" sz="1600" dirty="0">
              <a:solidFill>
                <a:srgbClr val="00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170236" y="1644547"/>
            <a:ext cx="8568952" cy="3477875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4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Вернитесь к своему столу.</a:t>
            </a:r>
          </a:p>
          <a:p>
            <a:pPr algn="ctr"/>
            <a:endParaRPr lang="ru-RU" sz="4400" b="1" dirty="0" smtClean="0">
              <a:solidFill>
                <a:schemeClr val="tx1">
                  <a:lumMod val="75000"/>
                  <a:lumOff val="25000"/>
                </a:schemeClr>
              </a:solidFill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 algn="ctr"/>
            <a:r>
              <a:rPr lang="ru-RU" sz="4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Договоритесь какие идеи, комментарии вы внесете в свой проект</a:t>
            </a:r>
            <a:endParaRPr lang="ru-RU" sz="4400" dirty="0" smtClean="0">
              <a:solidFill>
                <a:schemeClr val="tx1">
                  <a:lumMod val="75000"/>
                  <a:lumOff val="25000"/>
                </a:schemeClr>
              </a:solidFill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724338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543225" y="151060"/>
            <a:ext cx="3509421" cy="522774"/>
          </a:xfrm>
          <a:prstGeom prst="rect">
            <a:avLst/>
          </a:prstGeom>
          <a:noFill/>
        </p:spPr>
        <p:txBody>
          <a:bodyPr wrap="none" lIns="90995" tIns="45499" rIns="90995" bIns="45499" rtlCol="0">
            <a:spAutoFit/>
          </a:bodyPr>
          <a:lstStyle/>
          <a:p>
            <a:r>
              <a:rPr lang="ru-RU" sz="2800" dirty="0" smtClean="0">
                <a:latin typeface="Segoe UI" pitchFamily="34" charset="0"/>
                <a:cs typeface="Segoe UI" pitchFamily="34" charset="0"/>
              </a:rPr>
              <a:t>АЛГОРИТМ РАБОТЫ</a:t>
            </a:r>
          </a:p>
        </p:txBody>
      </p:sp>
      <p:sp>
        <p:nvSpPr>
          <p:cNvPr id="8" name="Скругленный прямоугольник 7"/>
          <p:cNvSpPr/>
          <p:nvPr/>
        </p:nvSpPr>
        <p:spPr bwMode="auto">
          <a:xfrm>
            <a:off x="10099228" y="7273055"/>
            <a:ext cx="648072" cy="324000"/>
          </a:xfrm>
          <a:prstGeom prst="roundRect">
            <a:avLst/>
          </a:prstGeom>
          <a:noFill/>
          <a:ln>
            <a:noFill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lIns="84644" tIns="42322" rIns="84644" bIns="42322" anchor="ctr"/>
          <a:lstStyle/>
          <a:p>
            <a:pPr algn="ctr">
              <a:defRPr/>
            </a:pPr>
            <a:fld id="{DA639FCA-DB41-4B77-A635-D1536E867828}" type="slidenum">
              <a:rPr lang="ru-RU" sz="1600">
                <a:solidFill>
                  <a:srgbClr val="000000"/>
                </a:solidFill>
              </a:rPr>
              <a:pPr algn="ctr">
                <a:defRPr/>
              </a:pPr>
              <a:t>26</a:t>
            </a:fld>
            <a:endParaRPr lang="ru-RU" sz="1600" dirty="0">
              <a:solidFill>
                <a:srgbClr val="00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170236" y="1644547"/>
            <a:ext cx="8568952" cy="2862322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pPr algn="ctr"/>
            <a:endParaRPr lang="ru-RU" sz="6000" b="1" smtClean="0">
              <a:solidFill>
                <a:schemeClr val="tx1">
                  <a:lumMod val="75000"/>
                  <a:lumOff val="25000"/>
                </a:schemeClr>
              </a:solidFill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 algn="ctr"/>
            <a:r>
              <a:rPr lang="ru-RU" sz="6000" b="1" smtClean="0">
                <a:solidFill>
                  <a:schemeClr val="tx1">
                    <a:lumMod val="75000"/>
                    <a:lumOff val="2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Поделитесь </a:t>
            </a:r>
            <a:r>
              <a:rPr lang="ru-RU" sz="6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своими впечатлениями!</a:t>
            </a:r>
            <a:endParaRPr lang="ru-RU" sz="6000" dirty="0" smtClean="0">
              <a:solidFill>
                <a:schemeClr val="tx1">
                  <a:lumMod val="75000"/>
                  <a:lumOff val="25000"/>
                </a:schemeClr>
              </a:solidFill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986104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Скругленный прямоугольник 7"/>
          <p:cNvSpPr/>
          <p:nvPr/>
        </p:nvSpPr>
        <p:spPr bwMode="auto">
          <a:xfrm>
            <a:off x="10099228" y="7273055"/>
            <a:ext cx="648072" cy="324000"/>
          </a:xfrm>
          <a:prstGeom prst="roundRect">
            <a:avLst/>
          </a:prstGeom>
          <a:noFill/>
          <a:ln>
            <a:noFill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lIns="84644" tIns="42322" rIns="84644" bIns="42322" anchor="ctr"/>
          <a:lstStyle/>
          <a:p>
            <a:pPr algn="ctr">
              <a:defRPr/>
            </a:pPr>
            <a:fld id="{DA639FCA-DB41-4B77-A635-D1536E867828}" type="slidenum">
              <a:rPr lang="ru-RU" sz="1600">
                <a:solidFill>
                  <a:srgbClr val="000000"/>
                </a:solidFill>
              </a:rPr>
              <a:pPr algn="ctr">
                <a:defRPr/>
              </a:pPr>
              <a:t>3</a:t>
            </a:fld>
            <a:endParaRPr lang="ru-RU" sz="1600" dirty="0">
              <a:solidFill>
                <a:srgbClr val="00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939078" y="1332359"/>
            <a:ext cx="9361040" cy="2739211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pPr algn="ctr"/>
            <a:endParaRPr lang="ru-RU" sz="2800" b="1" dirty="0" smtClean="0">
              <a:solidFill>
                <a:schemeClr val="tx1">
                  <a:lumMod val="75000"/>
                  <a:lumOff val="25000"/>
                </a:schemeClr>
              </a:solidFill>
              <a:latin typeface="Segoe UI" pitchFamily="34" charset="0"/>
              <a:cs typeface="Segoe UI" pitchFamily="34" charset="0"/>
            </a:endParaRPr>
          </a:p>
          <a:p>
            <a:pPr algn="ctr"/>
            <a:endParaRPr lang="ru-RU" sz="5400" b="1" dirty="0" smtClean="0">
              <a:solidFill>
                <a:schemeClr val="tx1">
                  <a:lumMod val="75000"/>
                  <a:lumOff val="25000"/>
                </a:schemeClr>
              </a:solidFill>
              <a:latin typeface="Segoe UI" pitchFamily="34" charset="0"/>
              <a:cs typeface="Segoe UI" pitchFamily="34" charset="0"/>
            </a:endParaRPr>
          </a:p>
          <a:p>
            <a:pPr algn="ctr"/>
            <a:r>
              <a:rPr lang="ru-RU" sz="5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Segoe UI" pitchFamily="34" charset="0"/>
                <a:cs typeface="Segoe UI" pitchFamily="34" charset="0"/>
              </a:rPr>
              <a:t>Само не рассосется!)))</a:t>
            </a:r>
          </a:p>
          <a:p>
            <a:pPr algn="ctr"/>
            <a:endParaRPr lang="ru-RU" sz="3600" b="1" dirty="0">
              <a:solidFill>
                <a:schemeClr val="tx1">
                  <a:lumMod val="75000"/>
                  <a:lumOff val="25000"/>
                </a:schemeClr>
              </a:solidFill>
              <a:latin typeface="Segoe UI" pitchFamily="34" charset="0"/>
              <a:cs typeface="Segoe U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06556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Скругленный прямоугольник 7"/>
          <p:cNvSpPr/>
          <p:nvPr/>
        </p:nvSpPr>
        <p:spPr bwMode="auto">
          <a:xfrm>
            <a:off x="10099228" y="7273055"/>
            <a:ext cx="648072" cy="324000"/>
          </a:xfrm>
          <a:prstGeom prst="roundRect">
            <a:avLst/>
          </a:prstGeom>
          <a:noFill/>
          <a:ln>
            <a:noFill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lIns="84644" tIns="42322" rIns="84644" bIns="42322" anchor="ctr"/>
          <a:lstStyle/>
          <a:p>
            <a:pPr algn="ctr">
              <a:defRPr/>
            </a:pPr>
            <a:fld id="{DA639FCA-DB41-4B77-A635-D1536E867828}" type="slidenum">
              <a:rPr lang="ru-RU" sz="1600">
                <a:solidFill>
                  <a:srgbClr val="000000"/>
                </a:solidFill>
              </a:rPr>
              <a:pPr algn="ctr">
                <a:defRPr/>
              </a:pPr>
              <a:t>4</a:t>
            </a:fld>
            <a:endParaRPr lang="ru-RU" sz="1600" dirty="0">
              <a:solidFill>
                <a:srgbClr val="00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58168" y="2052439"/>
            <a:ext cx="9865096" cy="1754326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5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Segoe UI" pitchFamily="34" charset="0"/>
                <a:cs typeface="Segoe UI" pitchFamily="34" charset="0"/>
              </a:rPr>
              <a:t>Ловить малейшие сигналы </a:t>
            </a:r>
          </a:p>
          <a:p>
            <a:pPr algn="ctr"/>
            <a:r>
              <a:rPr lang="ru-RU" sz="5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Segoe UI" pitchFamily="34" charset="0"/>
                <a:cs typeface="Segoe UI" pitchFamily="34" charset="0"/>
              </a:rPr>
              <a:t>к изменениям</a:t>
            </a:r>
          </a:p>
        </p:txBody>
      </p:sp>
    </p:spTree>
    <p:extLst>
      <p:ext uri="{BB962C8B-B14F-4D97-AF65-F5344CB8AC3E}">
        <p14:creationId xmlns:p14="http://schemas.microsoft.com/office/powerpoint/2010/main" xmlns="" val="317762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Скругленный прямоугольник 7"/>
          <p:cNvSpPr/>
          <p:nvPr/>
        </p:nvSpPr>
        <p:spPr bwMode="auto">
          <a:xfrm>
            <a:off x="10099228" y="7273055"/>
            <a:ext cx="648072" cy="324000"/>
          </a:xfrm>
          <a:prstGeom prst="roundRect">
            <a:avLst/>
          </a:prstGeom>
          <a:noFill/>
          <a:ln>
            <a:noFill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lIns="84644" tIns="42322" rIns="84644" bIns="42322" anchor="ctr"/>
          <a:lstStyle/>
          <a:p>
            <a:pPr algn="ctr">
              <a:defRPr/>
            </a:pPr>
            <a:fld id="{DA639FCA-DB41-4B77-A635-D1536E867828}" type="slidenum">
              <a:rPr lang="ru-RU" sz="1600">
                <a:solidFill>
                  <a:srgbClr val="000000"/>
                </a:solidFill>
              </a:rPr>
              <a:pPr algn="ctr">
                <a:defRPr/>
              </a:pPr>
              <a:t>5</a:t>
            </a:fld>
            <a:endParaRPr lang="ru-RU" sz="1600" dirty="0">
              <a:solidFill>
                <a:srgbClr val="00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954212" y="1620391"/>
            <a:ext cx="9361040" cy="1446550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pPr algn="ctr"/>
            <a:endParaRPr lang="ru-RU" sz="2800" b="1" dirty="0" smtClean="0">
              <a:solidFill>
                <a:schemeClr val="tx1">
                  <a:lumMod val="75000"/>
                  <a:lumOff val="25000"/>
                </a:schemeClr>
              </a:solidFill>
              <a:latin typeface="Segoe UI" pitchFamily="34" charset="0"/>
              <a:cs typeface="Segoe UI" pitchFamily="34" charset="0"/>
            </a:endParaRPr>
          </a:p>
          <a:p>
            <a:pPr algn="ctr"/>
            <a:r>
              <a:rPr lang="ru-RU" sz="6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Segoe UI" pitchFamily="34" charset="0"/>
                <a:cs typeface="Segoe UI" pitchFamily="34" charset="0"/>
              </a:rPr>
              <a:t>КТО ТАКОЙ ЛИДЕР?</a:t>
            </a:r>
            <a:endParaRPr lang="ru-RU" sz="6000" b="1" dirty="0">
              <a:solidFill>
                <a:schemeClr val="tx1">
                  <a:lumMod val="75000"/>
                  <a:lumOff val="25000"/>
                </a:schemeClr>
              </a:solidFill>
              <a:latin typeface="Segoe UI" pitchFamily="34" charset="0"/>
              <a:cs typeface="Segoe U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52992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Скругленный прямоугольник 7"/>
          <p:cNvSpPr/>
          <p:nvPr/>
        </p:nvSpPr>
        <p:spPr bwMode="auto">
          <a:xfrm>
            <a:off x="10099228" y="7273055"/>
            <a:ext cx="648072" cy="324000"/>
          </a:xfrm>
          <a:prstGeom prst="roundRect">
            <a:avLst/>
          </a:prstGeom>
          <a:noFill/>
          <a:ln>
            <a:noFill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lIns="84644" tIns="42322" rIns="84644" bIns="42322" anchor="ctr"/>
          <a:lstStyle/>
          <a:p>
            <a:pPr algn="ctr">
              <a:defRPr/>
            </a:pPr>
            <a:fld id="{DA639FCA-DB41-4B77-A635-D1536E867828}" type="slidenum">
              <a:rPr lang="ru-RU" sz="1600">
                <a:solidFill>
                  <a:srgbClr val="000000"/>
                </a:solidFill>
              </a:rPr>
              <a:pPr algn="ctr">
                <a:defRPr/>
              </a:pPr>
              <a:t>6</a:t>
            </a:fld>
            <a:endParaRPr lang="ru-RU" sz="1600" dirty="0">
              <a:solidFill>
                <a:srgbClr val="00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954212" y="1620391"/>
            <a:ext cx="9361040" cy="3724096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pPr algn="ctr"/>
            <a:endParaRPr lang="ru-RU" sz="2800" b="1" dirty="0">
              <a:solidFill>
                <a:schemeClr val="tx1">
                  <a:lumMod val="75000"/>
                  <a:lumOff val="25000"/>
                </a:schemeClr>
              </a:solidFill>
              <a:latin typeface="Segoe UI" pitchFamily="34" charset="0"/>
              <a:cs typeface="Segoe UI" pitchFamily="34" charset="0"/>
            </a:endParaRPr>
          </a:p>
          <a:p>
            <a:pPr algn="ctr"/>
            <a:endParaRPr lang="ru-RU" sz="2800" b="1" dirty="0">
              <a:solidFill>
                <a:schemeClr val="tx1">
                  <a:lumMod val="75000"/>
                  <a:lumOff val="25000"/>
                </a:schemeClr>
              </a:solidFill>
              <a:latin typeface="Segoe UI" pitchFamily="34" charset="0"/>
              <a:cs typeface="Segoe UI" pitchFamily="34" charset="0"/>
            </a:endParaRPr>
          </a:p>
          <a:p>
            <a:pPr algn="ctr"/>
            <a:r>
              <a:rPr lang="ru-RU" sz="6000" b="1" dirty="0" smtClean="0"/>
              <a:t>«Лидер это тот кто всегда знает что делать и ведет за собой…»</a:t>
            </a:r>
          </a:p>
        </p:txBody>
      </p:sp>
    </p:spTree>
    <p:extLst>
      <p:ext uri="{BB962C8B-B14F-4D97-AF65-F5344CB8AC3E}">
        <p14:creationId xmlns:p14="http://schemas.microsoft.com/office/powerpoint/2010/main" xmlns="" val="4132982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Скругленный прямоугольник 7"/>
          <p:cNvSpPr/>
          <p:nvPr/>
        </p:nvSpPr>
        <p:spPr bwMode="auto">
          <a:xfrm>
            <a:off x="10099228" y="7273055"/>
            <a:ext cx="648072" cy="324000"/>
          </a:xfrm>
          <a:prstGeom prst="roundRect">
            <a:avLst/>
          </a:prstGeom>
          <a:noFill/>
          <a:ln>
            <a:noFill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lIns="84644" tIns="42322" rIns="84644" bIns="42322" anchor="ctr"/>
          <a:lstStyle/>
          <a:p>
            <a:pPr algn="ctr">
              <a:defRPr/>
            </a:pPr>
            <a:fld id="{DA639FCA-DB41-4B77-A635-D1536E867828}" type="slidenum">
              <a:rPr lang="ru-RU" sz="1600">
                <a:solidFill>
                  <a:srgbClr val="000000"/>
                </a:solidFill>
              </a:rPr>
              <a:pPr algn="ctr">
                <a:defRPr/>
              </a:pPr>
              <a:t>7</a:t>
            </a:fld>
            <a:endParaRPr lang="ru-RU" sz="1600" dirty="0">
              <a:solidFill>
                <a:srgbClr val="00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38188" y="972319"/>
            <a:ext cx="9361040" cy="3847207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pPr algn="ctr"/>
            <a:endParaRPr lang="ru-RU" sz="2800" b="1" dirty="0">
              <a:solidFill>
                <a:schemeClr val="tx1">
                  <a:lumMod val="75000"/>
                  <a:lumOff val="25000"/>
                </a:schemeClr>
              </a:solidFill>
              <a:latin typeface="Segoe UI" pitchFamily="34" charset="0"/>
              <a:cs typeface="Segoe UI" pitchFamily="34" charset="0"/>
            </a:endParaRPr>
          </a:p>
          <a:p>
            <a:pPr algn="ctr"/>
            <a:r>
              <a:rPr lang="ru-RU" sz="5400" b="1" dirty="0" smtClean="0"/>
              <a:t>«Лидер должен </a:t>
            </a:r>
            <a:r>
              <a:rPr lang="ru-RU" sz="5400" b="1" dirty="0"/>
              <a:t>сначала найти решение, принять его, а потом вдохновить команду на его реализацию»</a:t>
            </a:r>
            <a:endParaRPr lang="ru-RU" sz="5400" b="1" dirty="0">
              <a:solidFill>
                <a:schemeClr val="tx1">
                  <a:lumMod val="75000"/>
                  <a:lumOff val="25000"/>
                </a:schemeClr>
              </a:solidFill>
              <a:latin typeface="Segoe UI" pitchFamily="34" charset="0"/>
              <a:cs typeface="Segoe U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35035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Скругленный прямоугольник 7"/>
          <p:cNvSpPr/>
          <p:nvPr/>
        </p:nvSpPr>
        <p:spPr bwMode="auto">
          <a:xfrm>
            <a:off x="10099228" y="7273055"/>
            <a:ext cx="648072" cy="324000"/>
          </a:xfrm>
          <a:prstGeom prst="roundRect">
            <a:avLst/>
          </a:prstGeom>
          <a:noFill/>
          <a:ln>
            <a:noFill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lIns="84644" tIns="42322" rIns="84644" bIns="42322" anchor="ctr"/>
          <a:lstStyle/>
          <a:p>
            <a:pPr algn="ctr">
              <a:defRPr/>
            </a:pPr>
            <a:fld id="{DA639FCA-DB41-4B77-A635-D1536E867828}" type="slidenum">
              <a:rPr lang="ru-RU" sz="1600">
                <a:solidFill>
                  <a:srgbClr val="000000"/>
                </a:solidFill>
              </a:rPr>
              <a:pPr algn="ctr">
                <a:defRPr/>
              </a:pPr>
              <a:t>8</a:t>
            </a:fld>
            <a:endParaRPr lang="ru-RU" sz="1600" dirty="0">
              <a:solidFill>
                <a:srgbClr val="00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950211" y="1548383"/>
            <a:ext cx="9361040" cy="4647426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pPr algn="ctr"/>
            <a:endParaRPr lang="ru-RU" sz="2800" b="1" dirty="0">
              <a:solidFill>
                <a:schemeClr val="tx1">
                  <a:lumMod val="75000"/>
                  <a:lumOff val="25000"/>
                </a:schemeClr>
              </a:solidFill>
              <a:latin typeface="Segoe UI" pitchFamily="34" charset="0"/>
              <a:cs typeface="Segoe UI" pitchFamily="34" charset="0"/>
            </a:endParaRPr>
          </a:p>
          <a:p>
            <a:pPr algn="ctr"/>
            <a:endParaRPr lang="ru-RU" sz="2800" b="1" dirty="0">
              <a:solidFill>
                <a:schemeClr val="tx1">
                  <a:lumMod val="75000"/>
                  <a:lumOff val="25000"/>
                </a:schemeClr>
              </a:solidFill>
              <a:latin typeface="Segoe UI" pitchFamily="34" charset="0"/>
              <a:cs typeface="Segoe UI" pitchFamily="34" charset="0"/>
            </a:endParaRPr>
          </a:p>
          <a:p>
            <a:pPr algn="ctr"/>
            <a:r>
              <a:rPr lang="ru-RU" sz="6000" b="1" dirty="0" smtClean="0"/>
              <a:t>«Нужно сначала создать  товар, </a:t>
            </a:r>
            <a:r>
              <a:rPr lang="ru-RU" sz="6000" b="1" dirty="0"/>
              <a:t>а потом </a:t>
            </a:r>
            <a:r>
              <a:rPr lang="ru-RU" sz="6000" b="1" dirty="0" smtClean="0"/>
              <a:t>стимулировать клиента это покупать»</a:t>
            </a:r>
            <a:endParaRPr lang="ru-RU" sz="6000" b="1" dirty="0">
              <a:solidFill>
                <a:schemeClr val="tx1">
                  <a:lumMod val="75000"/>
                  <a:lumOff val="25000"/>
                </a:schemeClr>
              </a:solidFill>
              <a:latin typeface="Segoe UI" pitchFamily="34" charset="0"/>
              <a:cs typeface="Segoe U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6594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Скругленный прямоугольник 7"/>
          <p:cNvSpPr/>
          <p:nvPr/>
        </p:nvSpPr>
        <p:spPr bwMode="auto">
          <a:xfrm>
            <a:off x="10099228" y="7273055"/>
            <a:ext cx="648072" cy="324000"/>
          </a:xfrm>
          <a:prstGeom prst="roundRect">
            <a:avLst/>
          </a:prstGeom>
          <a:noFill/>
          <a:ln>
            <a:noFill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lIns="84644" tIns="42322" rIns="84644" bIns="42322" anchor="ctr"/>
          <a:lstStyle/>
          <a:p>
            <a:pPr algn="ctr">
              <a:defRPr/>
            </a:pPr>
            <a:fld id="{DA639FCA-DB41-4B77-A635-D1536E867828}" type="slidenum">
              <a:rPr lang="ru-RU" sz="1600">
                <a:solidFill>
                  <a:srgbClr val="000000"/>
                </a:solidFill>
              </a:rPr>
              <a:pPr algn="ctr">
                <a:defRPr/>
              </a:pPr>
              <a:t>9</a:t>
            </a:fld>
            <a:endParaRPr lang="ru-RU" sz="1600" dirty="0">
              <a:solidFill>
                <a:srgbClr val="00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170236" y="938950"/>
            <a:ext cx="8195974" cy="707886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Segoe UI" pitchFamily="34" charset="0"/>
                <a:cs typeface="Segoe UI" pitchFamily="34" charset="0"/>
              </a:rPr>
              <a:t>Смена парадигмы мышления:</a:t>
            </a:r>
          </a:p>
        </p:txBody>
      </p:sp>
      <p:sp>
        <p:nvSpPr>
          <p:cNvPr id="2" name="AutoShape 2" descr="Картинки по запросу треугольник иерархия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" name="AutoShape 4" descr="Картинки по запросу треугольник иерархия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4" name="AutoShape 6" descr="Картинки по запросу треугольник иерархия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77255" y="3132559"/>
            <a:ext cx="2921137" cy="24662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6499628" y="3262132"/>
            <a:ext cx="3023535" cy="25526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1170236" y="2412479"/>
            <a:ext cx="3600400" cy="400110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Segoe UI" pitchFamily="34" charset="0"/>
                <a:cs typeface="Segoe UI" pitchFamily="34" charset="0"/>
              </a:rPr>
              <a:t>Я говорю, вы выполняете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6138788" y="2258591"/>
            <a:ext cx="3600400" cy="707886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Segoe UI" pitchFamily="34" charset="0"/>
                <a:cs typeface="Segoe UI" pitchFamily="34" charset="0"/>
              </a:rPr>
              <a:t>Я спрашиваю и мы вместе находим решение</a:t>
            </a:r>
          </a:p>
        </p:txBody>
      </p:sp>
      <p:graphicFrame>
        <p:nvGraphicFramePr>
          <p:cNvPr id="5" name="Схема 4"/>
          <p:cNvGraphicFramePr/>
          <p:nvPr>
            <p:extLst>
              <p:ext uri="{D42A27DB-BD31-4B8C-83A1-F6EECF244321}">
                <p14:modId xmlns:p14="http://schemas.microsoft.com/office/powerpoint/2010/main" xmlns="" val="3411179342"/>
              </p:ext>
            </p:extLst>
          </p:nvPr>
        </p:nvGraphicFramePr>
        <p:xfrm>
          <a:off x="4126968" y="3795064"/>
          <a:ext cx="2740205" cy="148679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</p:spTree>
    <p:extLst>
      <p:ext uri="{BB962C8B-B14F-4D97-AF65-F5344CB8AC3E}">
        <p14:creationId xmlns:p14="http://schemas.microsoft.com/office/powerpoint/2010/main" xmlns="" val="1251461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13946</TotalTime>
  <Words>1052</Words>
  <Application>Microsoft Office PowerPoint</Application>
  <PresentationFormat>Произвольный</PresentationFormat>
  <Paragraphs>179</Paragraphs>
  <Slides>26</Slides>
  <Notes>26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26</vt:i4>
      </vt:variant>
    </vt:vector>
  </HeadingPairs>
  <TitlesOfParts>
    <vt:vector size="27" baseType="lpstr">
      <vt:lpstr>Тема Office</vt:lpstr>
      <vt:lpstr>Как вовлечь сотрудников, которым «ничего не нужно»,  в развитие компании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  <vt:lpstr>Слайд 24</vt:lpstr>
      <vt:lpstr>Слайд 25</vt:lpstr>
      <vt:lpstr>Слайд 26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Olya</dc:creator>
  <cp:lastModifiedBy>PrintOper</cp:lastModifiedBy>
  <cp:revision>1583</cp:revision>
  <cp:lastPrinted>2017-04-07T04:01:01Z</cp:lastPrinted>
  <dcterms:created xsi:type="dcterms:W3CDTF">2014-12-10T17:30:58Z</dcterms:created>
  <dcterms:modified xsi:type="dcterms:W3CDTF">2017-04-07T10:17:54Z</dcterms:modified>
</cp:coreProperties>
</file>