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66" r:id="rId2"/>
    <p:sldId id="412" r:id="rId3"/>
    <p:sldId id="445" r:id="rId4"/>
    <p:sldId id="405" r:id="rId5"/>
    <p:sldId id="447" r:id="rId6"/>
    <p:sldId id="430" r:id="rId7"/>
    <p:sldId id="433" r:id="rId8"/>
    <p:sldId id="450" r:id="rId9"/>
    <p:sldId id="429" r:id="rId10"/>
    <p:sldId id="411" r:id="rId11"/>
    <p:sldId id="404" r:id="rId12"/>
    <p:sldId id="413" r:id="rId13"/>
    <p:sldId id="410" r:id="rId14"/>
    <p:sldId id="406" r:id="rId15"/>
    <p:sldId id="417" r:id="rId16"/>
    <p:sldId id="435" r:id="rId17"/>
    <p:sldId id="436" r:id="rId18"/>
    <p:sldId id="452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</p:sldIdLst>
  <p:sldSz cx="10693400" cy="7561263"/>
  <p:notesSz cx="6669088" cy="9926638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EADA"/>
    <a:srgbClr val="FDF1F1"/>
    <a:srgbClr val="FAD6D7"/>
    <a:srgbClr val="E31D24"/>
    <a:srgbClr val="F7923F"/>
    <a:srgbClr val="FCF0D8"/>
    <a:srgbClr val="F4CA76"/>
    <a:srgbClr val="FAB67E"/>
    <a:srgbClr val="EB575B"/>
    <a:srgbClr val="F9A6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5" autoAdjust="0"/>
    <p:restoredTop sz="61785" autoAdjust="0"/>
  </p:normalViewPr>
  <p:slideViewPr>
    <p:cSldViewPr>
      <p:cViewPr>
        <p:scale>
          <a:sx n="66" d="100"/>
          <a:sy n="66" d="100"/>
        </p:scale>
        <p:origin x="-498" y="-6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436B3-D650-4D4C-9CE3-517BDEAEC62A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BF438DED-53D5-4A90-AEA6-567173804079}">
      <dgm:prSet phldrT="[Текст]"/>
      <dgm:spPr/>
      <dgm:t>
        <a:bodyPr/>
        <a:lstStyle/>
        <a:p>
          <a:r>
            <a:rPr lang="ru-RU" b="1" dirty="0" smtClean="0"/>
            <a:t>Доверие</a:t>
          </a:r>
          <a:endParaRPr lang="ru-RU" b="1" dirty="0"/>
        </a:p>
      </dgm:t>
    </dgm:pt>
    <dgm:pt modelId="{AF5AAB02-A100-4E06-9527-DCE902EECD3F}" type="parTrans" cxnId="{30881545-5029-4F74-9330-750CDCCDD1CF}">
      <dgm:prSet/>
      <dgm:spPr/>
      <dgm:t>
        <a:bodyPr/>
        <a:lstStyle/>
        <a:p>
          <a:endParaRPr lang="ru-RU"/>
        </a:p>
      </dgm:t>
    </dgm:pt>
    <dgm:pt modelId="{B5B11520-8F28-4018-AACE-E3E7A46B085C}" type="sibTrans" cxnId="{30881545-5029-4F74-9330-750CDCCDD1CF}">
      <dgm:prSet/>
      <dgm:spPr/>
      <dgm:t>
        <a:bodyPr/>
        <a:lstStyle/>
        <a:p>
          <a:endParaRPr lang="ru-RU"/>
        </a:p>
      </dgm:t>
    </dgm:pt>
    <dgm:pt modelId="{1C41F070-4E03-455C-A0D7-3E0644BC44C9}" type="pres">
      <dgm:prSet presAssocID="{E73436B3-D650-4D4C-9CE3-517BDEAEC62A}" presName="Name0" presStyleCnt="0">
        <dgm:presLayoutVars>
          <dgm:dir/>
          <dgm:animLvl val="lvl"/>
          <dgm:resizeHandles val="exact"/>
        </dgm:presLayoutVars>
      </dgm:prSet>
      <dgm:spPr/>
    </dgm:pt>
    <dgm:pt modelId="{E5C8636F-40BF-4584-859A-7EDA103EE8EF}" type="pres">
      <dgm:prSet presAssocID="{E73436B3-D650-4D4C-9CE3-517BDEAEC62A}" presName="dummy" presStyleCnt="0"/>
      <dgm:spPr/>
    </dgm:pt>
    <dgm:pt modelId="{95BC8165-E7BF-4B35-9A6D-673FD9C89E26}" type="pres">
      <dgm:prSet presAssocID="{E73436B3-D650-4D4C-9CE3-517BDEAEC62A}" presName="linH" presStyleCnt="0"/>
      <dgm:spPr/>
    </dgm:pt>
    <dgm:pt modelId="{3292E78E-4F05-4088-B1C6-9075A269974C}" type="pres">
      <dgm:prSet presAssocID="{E73436B3-D650-4D4C-9CE3-517BDEAEC62A}" presName="padding1" presStyleCnt="0"/>
      <dgm:spPr/>
    </dgm:pt>
    <dgm:pt modelId="{D3E95EF4-2959-4E26-8DC8-C8F230887098}" type="pres">
      <dgm:prSet presAssocID="{BF438DED-53D5-4A90-AEA6-567173804079}" presName="linV" presStyleCnt="0"/>
      <dgm:spPr/>
    </dgm:pt>
    <dgm:pt modelId="{E96149A6-6360-4246-9C9F-1EEFFA06565D}" type="pres">
      <dgm:prSet presAssocID="{BF438DED-53D5-4A90-AEA6-567173804079}" presName="spVertical1" presStyleCnt="0"/>
      <dgm:spPr/>
    </dgm:pt>
    <dgm:pt modelId="{08BC7BDA-FBFA-4942-8FEE-EA4E7196DE98}" type="pres">
      <dgm:prSet presAssocID="{BF438DED-53D5-4A90-AEA6-567173804079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F2EAB-E188-4579-9D7E-B33B6E681089}" type="pres">
      <dgm:prSet presAssocID="{BF438DED-53D5-4A90-AEA6-567173804079}" presName="spVertical2" presStyleCnt="0"/>
      <dgm:spPr/>
    </dgm:pt>
    <dgm:pt modelId="{29F252AD-F027-41EC-AEAB-5F40F0585004}" type="pres">
      <dgm:prSet presAssocID="{BF438DED-53D5-4A90-AEA6-567173804079}" presName="spVertical3" presStyleCnt="0"/>
      <dgm:spPr/>
    </dgm:pt>
    <dgm:pt modelId="{7F99CCAA-A557-4C9D-8DE5-92AB6DE73801}" type="pres">
      <dgm:prSet presAssocID="{E73436B3-D650-4D4C-9CE3-517BDEAEC62A}" presName="padding2" presStyleCnt="0"/>
      <dgm:spPr/>
    </dgm:pt>
    <dgm:pt modelId="{2E173FC8-6A9E-4E57-ADE7-16211E697D20}" type="pres">
      <dgm:prSet presAssocID="{E73436B3-D650-4D4C-9CE3-517BDEAEC62A}" presName="negArrow" presStyleCnt="0"/>
      <dgm:spPr/>
    </dgm:pt>
    <dgm:pt modelId="{264CCDBA-4668-42A0-8E0A-6172C28AFD25}" type="pres">
      <dgm:prSet presAssocID="{E73436B3-D650-4D4C-9CE3-517BDEAEC62A}" presName="backgroundArrow" presStyleLbl="node1" presStyleIdx="0" presStyleCnt="1" custLinFactNeighborX="2109" custLinFactNeighborY="1849"/>
      <dgm:spPr/>
    </dgm:pt>
  </dgm:ptLst>
  <dgm:cxnLst>
    <dgm:cxn modelId="{EE662644-A222-4053-8547-F1B1CC664FB3}" type="presOf" srcId="{E73436B3-D650-4D4C-9CE3-517BDEAEC62A}" destId="{1C41F070-4E03-455C-A0D7-3E0644BC44C9}" srcOrd="0" destOrd="0" presId="urn:microsoft.com/office/officeart/2005/8/layout/hProcess3"/>
    <dgm:cxn modelId="{E834CCB7-25B4-4485-A449-3BAE380BE5F3}" type="presOf" srcId="{BF438DED-53D5-4A90-AEA6-567173804079}" destId="{08BC7BDA-FBFA-4942-8FEE-EA4E7196DE98}" srcOrd="0" destOrd="0" presId="urn:microsoft.com/office/officeart/2005/8/layout/hProcess3"/>
    <dgm:cxn modelId="{30881545-5029-4F74-9330-750CDCCDD1CF}" srcId="{E73436B3-D650-4D4C-9CE3-517BDEAEC62A}" destId="{BF438DED-53D5-4A90-AEA6-567173804079}" srcOrd="0" destOrd="0" parTransId="{AF5AAB02-A100-4E06-9527-DCE902EECD3F}" sibTransId="{B5B11520-8F28-4018-AACE-E3E7A46B085C}"/>
    <dgm:cxn modelId="{5C173D07-EB3C-4357-9731-4B7E58C54422}" type="presParOf" srcId="{1C41F070-4E03-455C-A0D7-3E0644BC44C9}" destId="{E5C8636F-40BF-4584-859A-7EDA103EE8EF}" srcOrd="0" destOrd="0" presId="urn:microsoft.com/office/officeart/2005/8/layout/hProcess3"/>
    <dgm:cxn modelId="{83A80F03-6E4F-4E90-93B0-1B5F4927B50D}" type="presParOf" srcId="{1C41F070-4E03-455C-A0D7-3E0644BC44C9}" destId="{95BC8165-E7BF-4B35-9A6D-673FD9C89E26}" srcOrd="1" destOrd="0" presId="urn:microsoft.com/office/officeart/2005/8/layout/hProcess3"/>
    <dgm:cxn modelId="{C3588619-A9E2-4710-9344-C67DD8B9522F}" type="presParOf" srcId="{95BC8165-E7BF-4B35-9A6D-673FD9C89E26}" destId="{3292E78E-4F05-4088-B1C6-9075A269974C}" srcOrd="0" destOrd="0" presId="urn:microsoft.com/office/officeart/2005/8/layout/hProcess3"/>
    <dgm:cxn modelId="{35DEB269-54B9-453B-A2D1-ADBDD46EE5FE}" type="presParOf" srcId="{95BC8165-E7BF-4B35-9A6D-673FD9C89E26}" destId="{D3E95EF4-2959-4E26-8DC8-C8F230887098}" srcOrd="1" destOrd="0" presId="urn:microsoft.com/office/officeart/2005/8/layout/hProcess3"/>
    <dgm:cxn modelId="{E408FA02-5364-4858-B6FD-CE530AFAC520}" type="presParOf" srcId="{D3E95EF4-2959-4E26-8DC8-C8F230887098}" destId="{E96149A6-6360-4246-9C9F-1EEFFA06565D}" srcOrd="0" destOrd="0" presId="urn:microsoft.com/office/officeart/2005/8/layout/hProcess3"/>
    <dgm:cxn modelId="{3E0F121B-449A-412E-A8BA-EDFEFA6E90F6}" type="presParOf" srcId="{D3E95EF4-2959-4E26-8DC8-C8F230887098}" destId="{08BC7BDA-FBFA-4942-8FEE-EA4E7196DE98}" srcOrd="1" destOrd="0" presId="urn:microsoft.com/office/officeart/2005/8/layout/hProcess3"/>
    <dgm:cxn modelId="{CE614587-5E36-4EDA-B296-D3F2A0964DF3}" type="presParOf" srcId="{D3E95EF4-2959-4E26-8DC8-C8F230887098}" destId="{71DF2EAB-E188-4579-9D7E-B33B6E681089}" srcOrd="2" destOrd="0" presId="urn:microsoft.com/office/officeart/2005/8/layout/hProcess3"/>
    <dgm:cxn modelId="{E9B290C1-B327-43F2-8AD1-462596DDF808}" type="presParOf" srcId="{D3E95EF4-2959-4E26-8DC8-C8F230887098}" destId="{29F252AD-F027-41EC-AEAB-5F40F0585004}" srcOrd="3" destOrd="0" presId="urn:microsoft.com/office/officeart/2005/8/layout/hProcess3"/>
    <dgm:cxn modelId="{AB40AFCD-F61F-42F3-95EF-8E47CFCF7EDC}" type="presParOf" srcId="{95BC8165-E7BF-4B35-9A6D-673FD9C89E26}" destId="{7F99CCAA-A557-4C9D-8DE5-92AB6DE73801}" srcOrd="2" destOrd="0" presId="urn:microsoft.com/office/officeart/2005/8/layout/hProcess3"/>
    <dgm:cxn modelId="{7123C6AB-C791-4BC8-B878-F466FDDE9AFB}" type="presParOf" srcId="{95BC8165-E7BF-4B35-9A6D-673FD9C89E26}" destId="{2E173FC8-6A9E-4E57-ADE7-16211E697D20}" srcOrd="3" destOrd="0" presId="urn:microsoft.com/office/officeart/2005/8/layout/hProcess3"/>
    <dgm:cxn modelId="{20747C2A-ADAF-4B39-A1E6-BC9370FCFB40}" type="presParOf" srcId="{95BC8165-E7BF-4B35-9A6D-673FD9C89E26}" destId="{264CCDBA-4668-42A0-8E0A-6172C28AFD25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E2835C-C2DD-4D1C-AF47-3BBE3C3BFD6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EEF3E9-545F-4FF7-B285-59F4464C5770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2000" dirty="0" smtClean="0"/>
            <a:t>Знания сотрудников</a:t>
          </a:r>
          <a:endParaRPr lang="ru-RU" sz="2000" dirty="0"/>
        </a:p>
      </dgm:t>
    </dgm:pt>
    <dgm:pt modelId="{11C572F2-3B0A-4F86-B677-CA023C7C8523}" type="parTrans" cxnId="{36F98CFC-C903-477E-B416-F715B248AE99}">
      <dgm:prSet/>
      <dgm:spPr/>
      <dgm:t>
        <a:bodyPr/>
        <a:lstStyle/>
        <a:p>
          <a:endParaRPr lang="ru-RU"/>
        </a:p>
      </dgm:t>
    </dgm:pt>
    <dgm:pt modelId="{8D50585C-1FB0-407C-A30B-9D269B585323}" type="sibTrans" cxnId="{36F98CFC-C903-477E-B416-F715B248AE99}">
      <dgm:prSet/>
      <dgm:spPr/>
      <dgm:t>
        <a:bodyPr/>
        <a:lstStyle/>
        <a:p>
          <a:endParaRPr lang="ru-RU"/>
        </a:p>
      </dgm:t>
    </dgm:pt>
    <dgm:pt modelId="{9679C332-0C39-49EE-AD7E-FC610512979F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000" dirty="0" smtClean="0"/>
            <a:t>Знание потребителя</a:t>
          </a:r>
          <a:endParaRPr lang="ru-RU" sz="2000" dirty="0"/>
        </a:p>
      </dgm:t>
    </dgm:pt>
    <dgm:pt modelId="{077F3DE2-7B32-4DB9-A630-72C541C73C83}" type="parTrans" cxnId="{77BF3DC4-D560-4F6A-A3FD-6C6118C7A609}">
      <dgm:prSet/>
      <dgm:spPr/>
      <dgm:t>
        <a:bodyPr/>
        <a:lstStyle/>
        <a:p>
          <a:endParaRPr lang="ru-RU"/>
        </a:p>
      </dgm:t>
    </dgm:pt>
    <dgm:pt modelId="{73AE388D-2F6D-4BB2-8524-F70D88F0A546}" type="sibTrans" cxnId="{77BF3DC4-D560-4F6A-A3FD-6C6118C7A609}">
      <dgm:prSet/>
      <dgm:spPr/>
      <dgm:t>
        <a:bodyPr/>
        <a:lstStyle/>
        <a:p>
          <a:endParaRPr lang="ru-RU"/>
        </a:p>
      </dgm:t>
    </dgm:pt>
    <dgm:pt modelId="{FDCE7098-E62E-4C68-AE8E-CA4233174C41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/>
            <a:t>Энергия команды</a:t>
          </a:r>
          <a:endParaRPr lang="ru-RU" sz="2000" dirty="0"/>
        </a:p>
      </dgm:t>
    </dgm:pt>
    <dgm:pt modelId="{05341D72-A069-4E66-8AC7-BF1A8952C919}" type="parTrans" cxnId="{02BC59C1-6600-4B5D-B895-4D8946C09BF5}">
      <dgm:prSet/>
      <dgm:spPr/>
      <dgm:t>
        <a:bodyPr/>
        <a:lstStyle/>
        <a:p>
          <a:endParaRPr lang="ru-RU"/>
        </a:p>
      </dgm:t>
    </dgm:pt>
    <dgm:pt modelId="{3466D1B2-4231-4586-A3F3-F795AC54E840}" type="sibTrans" cxnId="{02BC59C1-6600-4B5D-B895-4D8946C09BF5}">
      <dgm:prSet/>
      <dgm:spPr/>
      <dgm:t>
        <a:bodyPr/>
        <a:lstStyle/>
        <a:p>
          <a:endParaRPr lang="ru-RU"/>
        </a:p>
      </dgm:t>
    </dgm:pt>
    <dgm:pt modelId="{FD80C87F-3540-4763-806A-3311CBCA623E}">
      <dgm:prSet phldrT="[Текст]" custT="1"/>
      <dgm:spPr/>
      <dgm:t>
        <a:bodyPr/>
        <a:lstStyle/>
        <a:p>
          <a:r>
            <a:rPr lang="ru-RU" sz="2400" b="1" dirty="0" smtClean="0"/>
            <a:t>Объединенная команда с пониманием что делать и зарядом на действие.</a:t>
          </a:r>
          <a:endParaRPr lang="ru-RU" sz="2400" b="1" dirty="0"/>
        </a:p>
      </dgm:t>
    </dgm:pt>
    <dgm:pt modelId="{974E4B5D-78C0-48BB-AB11-C6E91D0EF009}" type="parTrans" cxnId="{B06F9ED0-D899-4CB2-9A5E-F499DF26B33E}">
      <dgm:prSet/>
      <dgm:spPr/>
      <dgm:t>
        <a:bodyPr/>
        <a:lstStyle/>
        <a:p>
          <a:endParaRPr lang="ru-RU"/>
        </a:p>
      </dgm:t>
    </dgm:pt>
    <dgm:pt modelId="{C814CF7A-6DE9-45DE-98D4-8680DCDA83CB}" type="sibTrans" cxnId="{B06F9ED0-D899-4CB2-9A5E-F499DF26B33E}">
      <dgm:prSet/>
      <dgm:spPr/>
      <dgm:t>
        <a:bodyPr/>
        <a:lstStyle/>
        <a:p>
          <a:endParaRPr lang="ru-RU"/>
        </a:p>
      </dgm:t>
    </dgm:pt>
    <dgm:pt modelId="{E2CD4BB3-AC2A-48B9-96CE-D4A93C8E0FD1}" type="pres">
      <dgm:prSet presAssocID="{86E2835C-C2DD-4D1C-AF47-3BBE3C3BFD6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388B51-197E-4FE6-A100-1CD9A113579A}" type="pres">
      <dgm:prSet presAssocID="{86E2835C-C2DD-4D1C-AF47-3BBE3C3BFD6E}" presName="ellipse" presStyleLbl="trBgShp" presStyleIdx="0" presStyleCnt="1"/>
      <dgm:spPr/>
    </dgm:pt>
    <dgm:pt modelId="{DFC8D847-ABCD-4CA6-A8C4-025C3CA319D0}" type="pres">
      <dgm:prSet presAssocID="{86E2835C-C2DD-4D1C-AF47-3BBE3C3BFD6E}" presName="arrow1" presStyleLbl="fgShp" presStyleIdx="0" presStyleCnt="1"/>
      <dgm:spPr/>
    </dgm:pt>
    <dgm:pt modelId="{2D4BE103-BABF-4C9F-B54A-571037F378B7}" type="pres">
      <dgm:prSet presAssocID="{86E2835C-C2DD-4D1C-AF47-3BBE3C3BFD6E}" presName="rectangle" presStyleLbl="revTx" presStyleIdx="0" presStyleCnt="1" custScaleX="106255" custScaleY="109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E0B64-3959-4538-8B62-519FC36ADF45}" type="pres">
      <dgm:prSet presAssocID="{9679C332-0C39-49EE-AD7E-FC610512979F}" presName="item1" presStyleLbl="node1" presStyleIdx="0" presStyleCnt="3" custScaleX="11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FA334-23B1-4B9A-B818-356CDF5F90AD}" type="pres">
      <dgm:prSet presAssocID="{FDCE7098-E62E-4C68-AE8E-CA4233174C41}" presName="item2" presStyleLbl="node1" presStyleIdx="1" presStyleCnt="3" custScaleX="127262" custScaleY="91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6C4A5-E970-4E31-BD64-31F1947644E6}" type="pres">
      <dgm:prSet presAssocID="{FD80C87F-3540-4763-806A-3311CBCA623E}" presName="item3" presStyleLbl="node1" presStyleIdx="2" presStyleCnt="3" custScaleX="125436" custLinFactNeighborX="6918" custLinFactNeighborY="2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40CAC-AE61-47E0-A65A-9BEF7A370EDA}" type="pres">
      <dgm:prSet presAssocID="{86E2835C-C2DD-4D1C-AF47-3BBE3C3BFD6E}" presName="funnel" presStyleLbl="trAlignAcc1" presStyleIdx="0" presStyleCnt="1" custLinFactNeighborX="380" custLinFactNeighborY="-23614"/>
      <dgm:spPr>
        <a:noFill/>
        <a:ln>
          <a:solidFill>
            <a:srgbClr val="C00000"/>
          </a:solidFill>
        </a:ln>
      </dgm:spPr>
    </dgm:pt>
  </dgm:ptLst>
  <dgm:cxnLst>
    <dgm:cxn modelId="{36F98CFC-C903-477E-B416-F715B248AE99}" srcId="{86E2835C-C2DD-4D1C-AF47-3BBE3C3BFD6E}" destId="{5AEEF3E9-545F-4FF7-B285-59F4464C5770}" srcOrd="0" destOrd="0" parTransId="{11C572F2-3B0A-4F86-B677-CA023C7C8523}" sibTransId="{8D50585C-1FB0-407C-A30B-9D269B585323}"/>
    <dgm:cxn modelId="{C6A55DE5-18AD-44CD-A8FA-19E64B97FE3F}" type="presOf" srcId="{FDCE7098-E62E-4C68-AE8E-CA4233174C41}" destId="{F22E0B64-3959-4538-8B62-519FC36ADF45}" srcOrd="0" destOrd="0" presId="urn:microsoft.com/office/officeart/2005/8/layout/funnel1"/>
    <dgm:cxn modelId="{7F00D99C-95C1-4699-BB0C-47320E4F6714}" type="presOf" srcId="{86E2835C-C2DD-4D1C-AF47-3BBE3C3BFD6E}" destId="{E2CD4BB3-AC2A-48B9-96CE-D4A93C8E0FD1}" srcOrd="0" destOrd="0" presId="urn:microsoft.com/office/officeart/2005/8/layout/funnel1"/>
    <dgm:cxn modelId="{8EC7C896-64B8-44C1-889B-7B5B58F38BC0}" type="presOf" srcId="{9679C332-0C39-49EE-AD7E-FC610512979F}" destId="{C85FA334-23B1-4B9A-B818-356CDF5F90AD}" srcOrd="0" destOrd="0" presId="urn:microsoft.com/office/officeart/2005/8/layout/funnel1"/>
    <dgm:cxn modelId="{925225E9-06C3-4407-BD5E-FB1649A722B1}" type="presOf" srcId="{FD80C87F-3540-4763-806A-3311CBCA623E}" destId="{2D4BE103-BABF-4C9F-B54A-571037F378B7}" srcOrd="0" destOrd="0" presId="urn:microsoft.com/office/officeart/2005/8/layout/funnel1"/>
    <dgm:cxn modelId="{A6E335E5-D62C-47B5-9155-A8E9728967E3}" type="presOf" srcId="{5AEEF3E9-545F-4FF7-B285-59F4464C5770}" destId="{7736C4A5-E970-4E31-BD64-31F1947644E6}" srcOrd="0" destOrd="0" presId="urn:microsoft.com/office/officeart/2005/8/layout/funnel1"/>
    <dgm:cxn modelId="{B06F9ED0-D899-4CB2-9A5E-F499DF26B33E}" srcId="{86E2835C-C2DD-4D1C-AF47-3BBE3C3BFD6E}" destId="{FD80C87F-3540-4763-806A-3311CBCA623E}" srcOrd="3" destOrd="0" parTransId="{974E4B5D-78C0-48BB-AB11-C6E91D0EF009}" sibTransId="{C814CF7A-6DE9-45DE-98D4-8680DCDA83CB}"/>
    <dgm:cxn modelId="{02BC59C1-6600-4B5D-B895-4D8946C09BF5}" srcId="{86E2835C-C2DD-4D1C-AF47-3BBE3C3BFD6E}" destId="{FDCE7098-E62E-4C68-AE8E-CA4233174C41}" srcOrd="2" destOrd="0" parTransId="{05341D72-A069-4E66-8AC7-BF1A8952C919}" sibTransId="{3466D1B2-4231-4586-A3F3-F795AC54E840}"/>
    <dgm:cxn modelId="{77BF3DC4-D560-4F6A-A3FD-6C6118C7A609}" srcId="{86E2835C-C2DD-4D1C-AF47-3BBE3C3BFD6E}" destId="{9679C332-0C39-49EE-AD7E-FC610512979F}" srcOrd="1" destOrd="0" parTransId="{077F3DE2-7B32-4DB9-A630-72C541C73C83}" sibTransId="{73AE388D-2F6D-4BB2-8524-F70D88F0A546}"/>
    <dgm:cxn modelId="{5BCDE670-39E9-4E98-A539-5ABAC2E9971C}" type="presParOf" srcId="{E2CD4BB3-AC2A-48B9-96CE-D4A93C8E0FD1}" destId="{D4388B51-197E-4FE6-A100-1CD9A113579A}" srcOrd="0" destOrd="0" presId="urn:microsoft.com/office/officeart/2005/8/layout/funnel1"/>
    <dgm:cxn modelId="{F3927374-8467-48C2-A43C-60E6B30214DE}" type="presParOf" srcId="{E2CD4BB3-AC2A-48B9-96CE-D4A93C8E0FD1}" destId="{DFC8D847-ABCD-4CA6-A8C4-025C3CA319D0}" srcOrd="1" destOrd="0" presId="urn:microsoft.com/office/officeart/2005/8/layout/funnel1"/>
    <dgm:cxn modelId="{424F5002-E7F3-406C-993A-948EF17FE2FC}" type="presParOf" srcId="{E2CD4BB3-AC2A-48B9-96CE-D4A93C8E0FD1}" destId="{2D4BE103-BABF-4C9F-B54A-571037F378B7}" srcOrd="2" destOrd="0" presId="urn:microsoft.com/office/officeart/2005/8/layout/funnel1"/>
    <dgm:cxn modelId="{DDA6CC3C-6DA6-446F-845E-D4E4FF515965}" type="presParOf" srcId="{E2CD4BB3-AC2A-48B9-96CE-D4A93C8E0FD1}" destId="{F22E0B64-3959-4538-8B62-519FC36ADF45}" srcOrd="3" destOrd="0" presId="urn:microsoft.com/office/officeart/2005/8/layout/funnel1"/>
    <dgm:cxn modelId="{FC0E4F78-7606-4A51-8291-777E9D858136}" type="presParOf" srcId="{E2CD4BB3-AC2A-48B9-96CE-D4A93C8E0FD1}" destId="{C85FA334-23B1-4B9A-B818-356CDF5F90AD}" srcOrd="4" destOrd="0" presId="urn:microsoft.com/office/officeart/2005/8/layout/funnel1"/>
    <dgm:cxn modelId="{418DF24E-FAE1-4274-BA33-9D7DDF6A7468}" type="presParOf" srcId="{E2CD4BB3-AC2A-48B9-96CE-D4A93C8E0FD1}" destId="{7736C4A5-E970-4E31-BD64-31F1947644E6}" srcOrd="5" destOrd="0" presId="urn:microsoft.com/office/officeart/2005/8/layout/funnel1"/>
    <dgm:cxn modelId="{FFEBF96A-6390-4AE5-BE9A-9E19A40345A4}" type="presParOf" srcId="{E2CD4BB3-AC2A-48B9-96CE-D4A93C8E0FD1}" destId="{97540CAC-AE61-47E0-A65A-9BEF7A370ED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CCDBA-4668-42A0-8E0A-6172C28AFD25}">
      <dsp:nvSpPr>
        <dsp:cNvPr id="0" name=""/>
        <dsp:cNvSpPr/>
      </dsp:nvSpPr>
      <dsp:spPr>
        <a:xfrm>
          <a:off x="0" y="46793"/>
          <a:ext cx="2740205" cy="1440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C7BDA-FBFA-4942-8FEE-EA4E7196DE98}">
      <dsp:nvSpPr>
        <dsp:cNvPr id="0" name=""/>
        <dsp:cNvSpPr/>
      </dsp:nvSpPr>
      <dsp:spPr>
        <a:xfrm>
          <a:off x="221036" y="383397"/>
          <a:ext cx="2245148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Доверие</a:t>
          </a:r>
          <a:endParaRPr lang="ru-RU" sz="2000" b="1" kern="1200" dirty="0"/>
        </a:p>
      </dsp:txBody>
      <dsp:txXfrm>
        <a:off x="221036" y="383397"/>
        <a:ext cx="2245148" cy="720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388B51-197E-4FE6-A100-1CD9A113579A}">
      <dsp:nvSpPr>
        <dsp:cNvPr id="0" name=""/>
        <dsp:cNvSpPr/>
      </dsp:nvSpPr>
      <dsp:spPr>
        <a:xfrm>
          <a:off x="2650875" y="219625"/>
          <a:ext cx="4876741" cy="169362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8D847-ABCD-4CA6-A8C4-025C3CA319D0}">
      <dsp:nvSpPr>
        <dsp:cNvPr id="0" name=""/>
        <dsp:cNvSpPr/>
      </dsp:nvSpPr>
      <dsp:spPr>
        <a:xfrm>
          <a:off x="4624254" y="4366746"/>
          <a:ext cx="945104" cy="60486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BE103-BABF-4C9F-B54A-571037F378B7}">
      <dsp:nvSpPr>
        <dsp:cNvPr id="0" name=""/>
        <dsp:cNvSpPr/>
      </dsp:nvSpPr>
      <dsp:spPr>
        <a:xfrm>
          <a:off x="2686675" y="4798436"/>
          <a:ext cx="4820262" cy="1238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Объединенная команда с пониманием что делать и зарядом на действие.</a:t>
          </a:r>
          <a:endParaRPr lang="ru-RU" sz="2400" b="1" kern="1200" dirty="0"/>
        </a:p>
      </dsp:txBody>
      <dsp:txXfrm>
        <a:off x="2686675" y="4798436"/>
        <a:ext cx="4820262" cy="1238533"/>
      </dsp:txXfrm>
    </dsp:sp>
    <dsp:sp modelId="{F22E0B64-3959-4538-8B62-519FC36ADF45}">
      <dsp:nvSpPr>
        <dsp:cNvPr id="0" name=""/>
        <dsp:cNvSpPr/>
      </dsp:nvSpPr>
      <dsp:spPr>
        <a:xfrm>
          <a:off x="4270853" y="2044056"/>
          <a:ext cx="2007266" cy="170118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Энергия команды</a:t>
          </a:r>
          <a:endParaRPr lang="ru-RU" sz="2000" kern="1200" dirty="0"/>
        </a:p>
      </dsp:txBody>
      <dsp:txXfrm>
        <a:off x="4270853" y="2044056"/>
        <a:ext cx="2007266" cy="1701189"/>
      </dsp:txXfrm>
    </dsp:sp>
    <dsp:sp modelId="{C85FA334-23B1-4B9A-B818-356CDF5F90AD}">
      <dsp:nvSpPr>
        <dsp:cNvPr id="0" name=""/>
        <dsp:cNvSpPr/>
      </dsp:nvSpPr>
      <dsp:spPr>
        <a:xfrm>
          <a:off x="2974707" y="837994"/>
          <a:ext cx="2164967" cy="1560772"/>
        </a:xfrm>
        <a:prstGeom prst="ellipse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Знание потребителя</a:t>
          </a:r>
          <a:endParaRPr lang="ru-RU" sz="2000" kern="1200" dirty="0"/>
        </a:p>
      </dsp:txBody>
      <dsp:txXfrm>
        <a:off x="2974707" y="837994"/>
        <a:ext cx="2164967" cy="1560772"/>
      </dsp:txXfrm>
    </dsp:sp>
    <dsp:sp modelId="{7736C4A5-E970-4E31-BD64-31F1947644E6}">
      <dsp:nvSpPr>
        <dsp:cNvPr id="0" name=""/>
        <dsp:cNvSpPr/>
      </dsp:nvSpPr>
      <dsp:spPr>
        <a:xfrm>
          <a:off x="4846921" y="405947"/>
          <a:ext cx="2133903" cy="1701189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Знания сотрудников</a:t>
          </a:r>
          <a:endParaRPr lang="ru-RU" sz="2000" kern="1200" dirty="0"/>
        </a:p>
      </dsp:txBody>
      <dsp:txXfrm>
        <a:off x="4846921" y="405947"/>
        <a:ext cx="2133903" cy="1701189"/>
      </dsp:txXfrm>
    </dsp:sp>
    <dsp:sp modelId="{97540CAC-AE61-47E0-A65A-9BEF7A370EDA}">
      <dsp:nvSpPr>
        <dsp:cNvPr id="0" name=""/>
        <dsp:cNvSpPr/>
      </dsp:nvSpPr>
      <dsp:spPr>
        <a:xfrm>
          <a:off x="2470624" y="0"/>
          <a:ext cx="5292588" cy="4234070"/>
        </a:xfrm>
        <a:prstGeom prst="funnel">
          <a:avLst/>
        </a:prstGeom>
        <a:noFill/>
        <a:ln w="9525" cap="flat" cmpd="sng" algn="ctr">
          <a:solidFill>
            <a:srgbClr val="C00000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51C8-CEB2-4B3F-86F8-0A573538627F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F5836-37CE-4F5D-8280-B55D16614D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111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541C3-AA43-4ACA-A5BF-BCBAC78975FC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744538"/>
            <a:ext cx="52625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1A30-D619-4DBA-B262-6DE8123709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930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1835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Скорость изменений высока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50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%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решений есть внутри голов сотрудников, а 50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%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в голове потребителя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 Регрессивное наставничество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Новое поколение, ищет Смысл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Потребность в Экспертизе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Бизнес модели, рынки телеком, перевозки, ритейл, БАНКИ</a:t>
            </a:r>
          </a:p>
          <a:p>
            <a:pPr marL="228600" indent="-228600">
              <a:buAutoNum type="arabicPeriod"/>
            </a:pPr>
            <a:r>
              <a:rPr lang="ru-RU" dirty="0" smtClean="0"/>
              <a:t>Тревога сотрудников</a:t>
            </a:r>
          </a:p>
          <a:p>
            <a:pPr marL="228600" indent="-228600">
              <a:buAutoNum type="arabicPeriod"/>
            </a:pPr>
            <a:r>
              <a:rPr lang="ru-RU" dirty="0" smtClean="0"/>
              <a:t>Нет смысла</a:t>
            </a:r>
          </a:p>
          <a:p>
            <a:pPr marL="228600" indent="-228600">
              <a:buAutoNum type="arabicPeriod"/>
            </a:pPr>
            <a:r>
              <a:rPr lang="ru-RU" dirty="0" smtClean="0"/>
              <a:t>Удержать важнее чем привлечь (зарплата новых уже дороже)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Когда компания начинает проигрывать на рынке нужно менять свои коридоры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90</a:t>
            </a:r>
            <a:r>
              <a:rPr lang="en-US" dirty="0" smtClean="0"/>
              <a:t>% </a:t>
            </a:r>
            <a:r>
              <a:rPr lang="ru-RU" dirty="0" smtClean="0"/>
              <a:t>бизнесов</a:t>
            </a:r>
            <a:r>
              <a:rPr lang="ru-RU" baseline="0" dirty="0" smtClean="0"/>
              <a:t> в России подошло к последней стадии своего ЖЦ. Ибо бизнесы вечно не живут. 15-25 лет средний возраст бизнес-модели</a:t>
            </a:r>
          </a:p>
          <a:p>
            <a:pPr marL="0" indent="0">
              <a:buNone/>
            </a:pPr>
            <a:r>
              <a:rPr lang="ru-RU" baseline="0" dirty="0" smtClean="0"/>
              <a:t>Фаза старения и смерти бизнес модели мы проживаем в первый раз.</a:t>
            </a:r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В кризисе Время ожидания, а здесь время действий и порождать новую бизнес-модель пока еще старый бизнес в плюсе.</a:t>
            </a:r>
          </a:p>
          <a:p>
            <a:pPr marL="0" indent="0">
              <a:buNone/>
            </a:pP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Бизнес модели, рынки телеком, перевозки, ритейл, БАНКИ</a:t>
            </a:r>
          </a:p>
          <a:p>
            <a:pPr marL="228600" indent="-228600">
              <a:buAutoNum type="arabicPeriod"/>
            </a:pPr>
            <a:r>
              <a:rPr lang="ru-RU" dirty="0" smtClean="0"/>
              <a:t>Тревога сотрудников</a:t>
            </a:r>
          </a:p>
          <a:p>
            <a:pPr marL="228600" indent="-228600">
              <a:buAutoNum type="arabicPeriod"/>
            </a:pPr>
            <a:r>
              <a:rPr lang="ru-RU" dirty="0" smtClean="0"/>
              <a:t>Нет смысла</a:t>
            </a:r>
          </a:p>
          <a:p>
            <a:pPr marL="228600" indent="-228600">
              <a:buAutoNum type="arabicPeriod"/>
            </a:pPr>
            <a:r>
              <a:rPr lang="ru-RU" dirty="0" smtClean="0"/>
              <a:t>Удержать важнее чем привлечь (зарплата новых уже дороже)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Когда компания начинает проигрывать на рынке нужно менять свои коридоры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90</a:t>
            </a:r>
            <a:r>
              <a:rPr lang="en-US" dirty="0" smtClean="0"/>
              <a:t>% </a:t>
            </a:r>
            <a:r>
              <a:rPr lang="ru-RU" dirty="0" smtClean="0"/>
              <a:t>бизнесов</a:t>
            </a:r>
            <a:r>
              <a:rPr lang="ru-RU" baseline="0" dirty="0" smtClean="0"/>
              <a:t> в России подошло к последней стадии своего ЖЦ. Ибо бизнесы вечно не живут. 15-25 лет средний возраст бизнес-модели</a:t>
            </a:r>
          </a:p>
          <a:p>
            <a:pPr marL="0" indent="0">
              <a:buNone/>
            </a:pPr>
            <a:r>
              <a:rPr lang="ru-RU" baseline="0" dirty="0" smtClean="0"/>
              <a:t>Фаза старения и смерти бизнес модели мы проживаем в первый раз.</a:t>
            </a:r>
          </a:p>
          <a:p>
            <a:pPr marL="0" indent="0">
              <a:buNone/>
            </a:pPr>
            <a:endParaRPr lang="ru-RU" baseline="0" dirty="0" smtClean="0"/>
          </a:p>
          <a:p>
            <a:pPr marL="0" indent="0">
              <a:buNone/>
            </a:pPr>
            <a:r>
              <a:rPr lang="ru-RU" baseline="0" dirty="0" smtClean="0"/>
              <a:t>В кризисе Время ожидания, а здесь время действий и порождать новую бизнес-модель пока еще старый бизнес в плюсе.</a:t>
            </a:r>
          </a:p>
          <a:p>
            <a:pPr marL="0" indent="0">
              <a:buNone/>
            </a:pPr>
            <a:r>
              <a:rPr lang="ru-RU" baseline="0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Беседа с потребителем- изменение ценностей, нет владению, нет сегментам</a:t>
            </a:r>
          </a:p>
          <a:p>
            <a:pPr marL="514350" indent="-514350">
              <a:buAutoNum type="arabicPeriod"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Беседа с сотрудниками - </a:t>
            </a:r>
          </a:p>
          <a:p>
            <a:pPr marL="514350" indent="-514350">
              <a:buAutoNum type="arabicPeriod"/>
            </a:pPr>
            <a:r>
              <a:rPr lang="ru-RU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Беседа с окружением-нос по ветру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Тор </a:t>
            </a:r>
            <a:r>
              <a:rPr lang="ru-RU" dirty="0" err="1" smtClean="0"/>
              <a:t>фасилитация</a:t>
            </a:r>
            <a:r>
              <a:rPr lang="ru-RU" dirty="0" smtClean="0"/>
              <a:t>- групповое решение</a:t>
            </a:r>
          </a:p>
          <a:p>
            <a:pPr marL="228600" indent="-228600">
              <a:buAutoNum type="arabicPeriod"/>
            </a:pPr>
            <a:r>
              <a:rPr lang="ru-RU" dirty="0" smtClean="0"/>
              <a:t>Сценарное планирование – варианты, рисуем </a:t>
            </a:r>
            <a:r>
              <a:rPr lang="ru-RU" dirty="0" err="1" smtClean="0"/>
              <a:t>бихнес</a:t>
            </a:r>
            <a:r>
              <a:rPr lang="ru-RU" dirty="0" smtClean="0"/>
              <a:t>-модели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 в том, что у большинства российских бизнесменов есть четкое представление о лидере, как о человеке, который всегда знает что делать. Типичное их рассуждение: «сильный лидер должен сначала найти решение, принять его, а потом вдохновить команду на его реализацию»; Мы консультировали компанию, которая продает корпоративные городские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квесты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Первый бизнес-проект успешен. Когда мы получили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успех, он закрепляется в нашей голове на уровне рефлекса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мы понимаем что только так и получается. Мы знаем как делать. В прошлый кризис мы снизили цены и нам помогло. В прошлый кризис мы уволили сотрудников и это помогло. Часто бывает что рынок поменялся, сотрудники поменялись, культура поменялась, а мышление старое. Нам нужно иметь пластичное гибкое мышление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 в том, что у большинства российских бизнесменов есть четкое представление о лидере, как о человеке, который всегда знает что делать. Типичное их рассуждение: «сильный лидер должен сначала найти решение, принять его, а потом вдохновить команду на его реализацию»; Мы консультировали компанию, которая продает корпоративные городские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квесты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Первый бизнес-проект успешен. Когда мы получили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успех, он закрепляется в нашей голове на уровне рефлекса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мы понимаем что только так и получается. Мы знаем как делать. В прошлый кризис мы снизили цены и нам помогло. В прошлый кризис мы уволили сотрудников и это помогло. Часто бывает что рынок поменялся, сотрудники поменялись, культура поменялась, а мышление старое. Нам нужно иметь пластичное гибкое мышление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 в том, что у большинства российских бизнесменов есть четкое представление о лидере, как о человеке, который всегда знает что делать. Типичное их рассуждение: «сильный лидер должен сначала найти решение, принять его, а потом вдохновить команду на его реализацию»; Мы консультировали компанию, которая продает корпоративные городские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квесты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Первый бизнес-проект успешен. Когда мы получили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успех, он закрепляется в нашей голове на уровне рефлекса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мы понимаем что только так и получается. Мы знаем как делать. В прошлый кризис мы снизили цены и нам помогло. В прошлый кризис мы уволили сотрудников и это помогло. Часто бывает что рынок поменялся, сотрудники поменялись, культура поменялась, а мышление старое. Нам нужно иметь пластичное гибкое мышление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Скорость изменений высока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50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%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решений есть внутри голов сотрудников, а 50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%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в голове потребителя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  Регрессивное наставничество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Новое поколение, ищет Смысл</a:t>
            </a:r>
          </a:p>
          <a:p>
            <a:pPr marL="514350" indent="-514350">
              <a:buAutoNum type="arabicPeriod"/>
            </a:pP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Потребность в Экспертизе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1A30-D619-4DBA-B262-6DE8123709A7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E5AC-8C79-46AC-99CF-BC75C806750E}" type="datetimeFigureOut">
              <a:rPr lang="ru-RU" smtClean="0"/>
              <a:pPr/>
              <a:t>07.04.2017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9EE8-4BDC-4ED5-93C5-E69D2C539C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17" y="8472"/>
            <a:ext cx="10692000" cy="75645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22564" y="1994681"/>
            <a:ext cx="5984855" cy="135390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3200" kern="0" dirty="0" smtClean="0">
                <a:latin typeface="Segoe UI" pitchFamily="34" charset="0"/>
                <a:cs typeface="Segoe UI" pitchFamily="34" charset="0"/>
              </a:rPr>
              <a:t>Как вовлечь сотрудников, которым «ничего не нужно»,  в развитие компании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70636" y="5940871"/>
            <a:ext cx="5256584" cy="1054470"/>
          </a:xfrm>
        </p:spPr>
        <p:txBody>
          <a:bodyPr>
            <a:normAutofit/>
          </a:bodyPr>
          <a:lstStyle/>
          <a:p>
            <a:pPr algn="l"/>
            <a:endParaRPr lang="ru-RU" sz="2400" dirty="0" smtClean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10</a:t>
            </a:fld>
            <a:endParaRPr lang="ru-RU" sz="1600" dirty="0">
              <a:solidFill>
                <a:srgbClr val="00000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83495950"/>
              </p:ext>
            </p:extLst>
          </p:nvPr>
        </p:nvGraphicFramePr>
        <p:xfrm>
          <a:off x="499786" y="972319"/>
          <a:ext cx="1019361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8623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5648405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КАК ПРОХОДЯТ НАШИ ПРОЕКТЫ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11</a:t>
            </a:fld>
            <a:endParaRPr lang="ru-RU" sz="1600" dirty="0">
              <a:solidFill>
                <a:srgbClr val="000000"/>
              </a:solidFill>
            </a:endParaRPr>
          </a:p>
        </p:txBody>
      </p:sp>
      <p:pic>
        <p:nvPicPr>
          <p:cNvPr id="48130" name="Picture 2" descr="https://scontent.xx.fbcdn.net/v/t1.0-0/c43.0.200.200/p200x200/14225385_1064339750288463_4117592152164466362_n.jpg?oh=83e3b6470051856ad02da51321f1ee34&amp;oe=58C726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0486" y="1280301"/>
            <a:ext cx="3000396" cy="2950618"/>
          </a:xfrm>
          <a:prstGeom prst="rect">
            <a:avLst/>
          </a:prstGeom>
          <a:noFill/>
        </p:spPr>
      </p:pic>
      <p:pic>
        <p:nvPicPr>
          <p:cNvPr id="48132" name="Picture 4" descr="https://scontent.xx.fbcdn.net/t31.0-8/12237961_1152077188153560_4458579358835818984_o.jpg"/>
          <p:cNvPicPr>
            <a:picLocks noChangeAspect="1" noChangeArrowheads="1"/>
          </p:cNvPicPr>
          <p:nvPr/>
        </p:nvPicPr>
        <p:blipFill>
          <a:blip r:embed="rId5" cstate="print"/>
          <a:srcRect l="8743"/>
          <a:stretch>
            <a:fillRect/>
          </a:stretch>
        </p:blipFill>
        <p:spPr bwMode="auto">
          <a:xfrm>
            <a:off x="774668" y="4370151"/>
            <a:ext cx="3405004" cy="2268000"/>
          </a:xfrm>
          <a:prstGeom prst="rect">
            <a:avLst/>
          </a:prstGeom>
          <a:noFill/>
        </p:spPr>
      </p:pic>
      <p:pic>
        <p:nvPicPr>
          <p:cNvPr id="48134" name="Picture 6" descr="https://scontent.xx.fbcdn.net/t31.0-8/12183951_1152076034820342_5424014835777449751_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4817" y="4370151"/>
            <a:ext cx="3365419" cy="2268000"/>
          </a:xfrm>
          <a:prstGeom prst="rect">
            <a:avLst/>
          </a:prstGeom>
          <a:noFill/>
        </p:spPr>
      </p:pic>
      <p:pic>
        <p:nvPicPr>
          <p:cNvPr id="10" name="Рисунок 9" descr="15338878_1236335836414021_861105193164596488_n_c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63858" y="1280301"/>
            <a:ext cx="5040560" cy="2952329"/>
          </a:xfrm>
          <a:prstGeom prst="rect">
            <a:avLst/>
          </a:prstGeom>
        </p:spPr>
      </p:pic>
      <p:pic>
        <p:nvPicPr>
          <p:cNvPr id="11" name="Рисунок 10" descr="15380285_1236340926413512_4081258605560590147_n_cr.jpg"/>
          <p:cNvPicPr>
            <a:picLocks noChangeAspect="1"/>
          </p:cNvPicPr>
          <p:nvPr/>
        </p:nvPicPr>
        <p:blipFill>
          <a:blip r:embed="rId8" cstate="print"/>
          <a:srcRect l="10560"/>
          <a:stretch>
            <a:fillRect/>
          </a:stretch>
        </p:blipFill>
        <p:spPr>
          <a:xfrm>
            <a:off x="4275130" y="4370151"/>
            <a:ext cx="2731824" cy="22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12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258" y="1980431"/>
            <a:ext cx="9787006" cy="31085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Вовлекайте</a:t>
            </a: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Используйте потенциал</a:t>
            </a:r>
          </a:p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Меняйтесь!</a:t>
            </a: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marL="514350" indent="-514350" algn="ctr">
              <a:buAutoNum type="arabicPeriod"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9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13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792" y="1692398"/>
            <a:ext cx="9858444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КАК ЭТО РАБОТАЕТ</a:t>
            </a:r>
          </a:p>
        </p:txBody>
      </p:sp>
    </p:spTree>
    <p:extLst>
      <p:ext uri="{BB962C8B-B14F-4D97-AF65-F5344CB8AC3E}">
        <p14:creationId xmlns:p14="http://schemas.microsoft.com/office/powerpoint/2010/main" xmlns="" val="3177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14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792" y="1644547"/>
            <a:ext cx="9787006" cy="37856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Что нужно сделать, 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чтобы вовлечь сотрудников в развитие компании</a:t>
            </a:r>
          </a:p>
          <a:p>
            <a:pPr marL="514350" indent="-514350" algn="ctr">
              <a:buAutoNum type="arabicPeriod"/>
            </a:pPr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indent="-514350" algn="ctr">
              <a:buAutoNum type="arabicPeriod"/>
            </a:pPr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08097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15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1792" y="1566053"/>
            <a:ext cx="97155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base">
              <a:buAutoNum type="arabicPeriod"/>
            </a:pP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Рассчитайтесь с 1 по 8</a:t>
            </a:r>
          </a:p>
          <a:p>
            <a:pPr marL="514350" indent="-514350" fontAlgn="base">
              <a:buAutoNum type="arabicPeriod"/>
            </a:pP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Подойдите к столу с карточкой своего номера</a:t>
            </a:r>
          </a:p>
          <a:p>
            <a:pPr fontAlgn="base"/>
            <a:endParaRPr lang="ru-RU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152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16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6220" y="1980431"/>
            <a:ext cx="9073008" cy="31393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Самостоятельно напишите не менее 10 пунктов на листочке</a:t>
            </a: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indent="-514350" algn="ctr">
              <a:buAutoNum type="arabicPeriod"/>
            </a:pPr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17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792" y="1644547"/>
            <a:ext cx="9787006" cy="34778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Обсудите в парах или тройках ваши идеи и выпишите на маленькие листочки повторяющиеся и оригинальные идеи по результату обсуждения  </a:t>
            </a:r>
          </a:p>
        </p:txBody>
      </p:sp>
    </p:spTree>
    <p:extLst>
      <p:ext uri="{BB962C8B-B14F-4D97-AF65-F5344CB8AC3E}">
        <p14:creationId xmlns:p14="http://schemas.microsoft.com/office/powerpoint/2010/main" xmlns="" val="6548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18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225" y="1116335"/>
            <a:ext cx="9787006" cy="427809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indent="-514350" algn="ctr">
              <a:buAutoNum type="arabicPeriod"/>
            </a:pPr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ru-RU" sz="4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ПРАВИЛА</a:t>
            </a:r>
            <a:r>
              <a:rPr lang="ru-RU" sz="4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</a:p>
          <a:p>
            <a:endParaRPr lang="ru-RU" sz="4400" b="1" u="sng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indent="-514350">
              <a:buAutoNum type="arabicPeriod"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Один листочек одна идея</a:t>
            </a:r>
          </a:p>
          <a:p>
            <a:pPr marL="514350" indent="-514350">
              <a:buAutoNum type="arabicPeriod"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Не более 3-5 </a:t>
            </a:r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слов на листе</a:t>
            </a:r>
            <a:endParaRPr lang="ru-RU" sz="4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indent="-514350">
              <a:buAutoNum type="arabicPeriod"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Крупно и разборчиво</a:t>
            </a:r>
          </a:p>
        </p:txBody>
      </p:sp>
    </p:spTree>
    <p:extLst>
      <p:ext uri="{BB962C8B-B14F-4D97-AF65-F5344CB8AC3E}">
        <p14:creationId xmlns:p14="http://schemas.microsoft.com/office/powerpoint/2010/main" xmlns="" val="28186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19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792" y="1644547"/>
            <a:ext cx="9787006" cy="427809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Обсудите и договоритесь в группе за столом какие идеи вы выпишите на Листочки А4 (повторяющиеся идеи и оригинальные)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algn="ctr"/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3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212" y="1620391"/>
            <a:ext cx="9361040" cy="218521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Нужно ли компании 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думать о Будущем? </a:t>
            </a:r>
          </a:p>
        </p:txBody>
      </p:sp>
    </p:spTree>
    <p:extLst>
      <p:ext uri="{BB962C8B-B14F-4D97-AF65-F5344CB8AC3E}">
        <p14:creationId xmlns:p14="http://schemas.microsoft.com/office/powerpoint/2010/main" xmlns="" val="305455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20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792" y="1699364"/>
            <a:ext cx="9787006" cy="258532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Выберите </a:t>
            </a:r>
            <a:r>
              <a:rPr lang="en-US" sz="5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r>
              <a:rPr lang="ru-RU" sz="5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карточки, 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наиболее важные на взгляд группы за столом</a:t>
            </a:r>
            <a:endParaRPr lang="ru-RU" sz="54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5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21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236" y="1644547"/>
            <a:ext cx="8568952" cy="258532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Договоритесь в группе и проголосуйте за 3 карточки на Стене</a:t>
            </a:r>
            <a:endParaRPr lang="ru-RU" sz="54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73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22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236" y="1644547"/>
            <a:ext cx="8568952" cy="424731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От каждого стола подойдите возьмите карточку, наиболее интересную для дальнейшей работы</a:t>
            </a:r>
            <a:endParaRPr lang="ru-RU" sz="54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96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23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236" y="1644547"/>
            <a:ext cx="8568952" cy="52014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ватмане опишите проект:</a:t>
            </a:r>
          </a:p>
          <a:p>
            <a:pPr algn="ctr"/>
            <a:endParaRPr lang="ru-RU" sz="4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Какого результата мы хотим достичь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Как достичь результата (уровень идей)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Ближайшие действия</a:t>
            </a:r>
          </a:p>
          <a:p>
            <a:pPr marL="514350" indent="-514350" algn="ctr">
              <a:buAutoNum type="arabicPeriod"/>
            </a:pPr>
            <a:endParaRPr lang="ru-RU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17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24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4252" y="972319"/>
            <a:ext cx="8568952" cy="603242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Выберите Хозяина стола, который будет представлять проект.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Остальные участники стола подойдите к трем столам по часовой стрелке.</a:t>
            </a:r>
          </a:p>
          <a:p>
            <a:pPr algn="ctr"/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Нужно </a:t>
            </a:r>
          </a:p>
          <a:p>
            <a:pPr marL="514350" indent="-514350" algn="ctr">
              <a:buAutoNum type="arabicPeriod"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Выслушать хозяина стола</a:t>
            </a:r>
          </a:p>
          <a:p>
            <a:pPr marL="514350" indent="-514350" algn="ctr">
              <a:buAutoNum type="arabicPeriod"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Задать ему вопросы</a:t>
            </a:r>
          </a:p>
          <a:p>
            <a:pPr marL="514350" indent="-514350" algn="ctr">
              <a:buAutoNum type="arabicPeriod"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Дать комментарии, идеи</a:t>
            </a:r>
          </a:p>
          <a:p>
            <a:pPr algn="ctr"/>
            <a:endParaRPr lang="ru-RU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8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25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236" y="1644547"/>
            <a:ext cx="8568952" cy="34778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Вернитесь к своему столу.</a:t>
            </a:r>
          </a:p>
          <a:p>
            <a:pPr algn="ctr"/>
            <a:endParaRPr lang="ru-RU" sz="4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ru-RU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Договоритесь какие идеи, комментарии вы внесете в свой проект</a:t>
            </a:r>
            <a:endParaRPr lang="ru-RU" sz="44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3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3225" y="151060"/>
            <a:ext cx="3509421" cy="522774"/>
          </a:xfrm>
          <a:prstGeom prst="rect">
            <a:avLst/>
          </a:prstGeom>
          <a:noFill/>
        </p:spPr>
        <p:txBody>
          <a:bodyPr wrap="none" lIns="90995" tIns="45499" rIns="90995" bIns="45499" rtlCol="0">
            <a:spAutoFit/>
          </a:bodyPr>
          <a:lstStyle/>
          <a:p>
            <a:r>
              <a:rPr lang="ru-RU" sz="2800" dirty="0" smtClean="0">
                <a:latin typeface="Segoe UI" pitchFamily="34" charset="0"/>
                <a:cs typeface="Segoe UI" pitchFamily="34" charset="0"/>
              </a:rPr>
              <a:t>АЛГОРИТМ РАБОТЫ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26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236" y="1644547"/>
            <a:ext cx="8568952" cy="286232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6000" b="1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r>
              <a:rPr lang="ru-RU" sz="6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Поделитесь </a:t>
            </a:r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своими впечатлениями!</a:t>
            </a:r>
            <a:endParaRPr lang="ru-RU" sz="60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1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3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9078" y="1332359"/>
            <a:ext cx="9361040" cy="273921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5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Само не рассосется!)))</a:t>
            </a:r>
          </a:p>
          <a:p>
            <a:pPr algn="ctr"/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5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4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168" y="2052439"/>
            <a:ext cx="9865096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Ловить малейшие сигналы </a:t>
            </a:r>
          </a:p>
          <a:p>
            <a:pPr algn="ctr"/>
            <a:r>
              <a:rPr lang="ru-R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к изменениям</a:t>
            </a:r>
          </a:p>
        </p:txBody>
      </p:sp>
    </p:spTree>
    <p:extLst>
      <p:ext uri="{BB962C8B-B14F-4D97-AF65-F5344CB8AC3E}">
        <p14:creationId xmlns:p14="http://schemas.microsoft.com/office/powerpoint/2010/main" xmlns="" val="3177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5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212" y="1620391"/>
            <a:ext cx="936104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КТО ТАКОЙ ЛИДЕР?</a:t>
            </a:r>
            <a:endParaRPr lang="ru-RU" sz="60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9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6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212" y="1620391"/>
            <a:ext cx="9361040" cy="372409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6000" b="1" dirty="0" smtClean="0"/>
              <a:t>«Лидер это тот кто всегда знает что делать и ведет за собой…»</a:t>
            </a:r>
          </a:p>
        </p:txBody>
      </p:sp>
    </p:spTree>
    <p:extLst>
      <p:ext uri="{BB962C8B-B14F-4D97-AF65-F5344CB8AC3E}">
        <p14:creationId xmlns:p14="http://schemas.microsoft.com/office/powerpoint/2010/main" xmlns="" val="41329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7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188" y="972319"/>
            <a:ext cx="9361040" cy="38472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5400" b="1" dirty="0" smtClean="0"/>
              <a:t>«Лидер должен </a:t>
            </a:r>
            <a:r>
              <a:rPr lang="ru-RU" sz="5400" b="1" dirty="0"/>
              <a:t>сначала найти решение, принять его, а потом вдохновить команду на его реализацию»</a:t>
            </a:r>
            <a:endParaRPr lang="ru-RU" sz="54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0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8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0211" y="1548383"/>
            <a:ext cx="9361040" cy="46474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  <a:p>
            <a:pPr algn="ctr"/>
            <a:r>
              <a:rPr lang="ru-RU" sz="6000" b="1" dirty="0" smtClean="0"/>
              <a:t>«Нужно сначала создать  товар, </a:t>
            </a:r>
            <a:r>
              <a:rPr lang="ru-RU" sz="6000" b="1" dirty="0"/>
              <a:t>а потом </a:t>
            </a:r>
            <a:r>
              <a:rPr lang="ru-RU" sz="6000" b="1" dirty="0" smtClean="0"/>
              <a:t>стимулировать клиента это покупать»</a:t>
            </a:r>
            <a:endParaRPr lang="ru-RU" sz="6000" b="1" dirty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5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10099228" y="7273055"/>
            <a:ext cx="648072" cy="324000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84644" tIns="42322" rIns="84644" bIns="42322" anchor="ctr"/>
          <a:lstStyle/>
          <a:p>
            <a:pPr algn="ctr">
              <a:defRPr/>
            </a:pPr>
            <a:fld id="{DA639FCA-DB41-4B77-A635-D1536E867828}" type="slidenum">
              <a:rPr lang="ru-RU" sz="1600">
                <a:solidFill>
                  <a:srgbClr val="000000"/>
                </a:solidFill>
              </a:rPr>
              <a:pPr algn="ctr">
                <a:defRPr/>
              </a:pPr>
              <a:t>9</a:t>
            </a:fld>
            <a:endParaRPr lang="ru-RU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0236" y="938950"/>
            <a:ext cx="8195974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Смена парадигмы мышления:</a:t>
            </a:r>
          </a:p>
        </p:txBody>
      </p:sp>
      <p:sp>
        <p:nvSpPr>
          <p:cNvPr id="2" name="AutoShape 2" descr="Картинки по запросу треугольник иерарх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Картинки по запросу треугольник иерарх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Картинки по запросу треугольник иерарх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7255" y="3132559"/>
            <a:ext cx="2921137" cy="246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99628" y="3262132"/>
            <a:ext cx="3023535" cy="255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70236" y="2412479"/>
            <a:ext cx="3600400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Я говорю, вы выполняете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38788" y="2258591"/>
            <a:ext cx="360040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cs typeface="Segoe UI" pitchFamily="34" charset="0"/>
              </a:rPr>
              <a:t>Я спрашиваю и мы вместе находим решение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411179342"/>
              </p:ext>
            </p:extLst>
          </p:nvPr>
        </p:nvGraphicFramePr>
        <p:xfrm>
          <a:off x="4126968" y="3795064"/>
          <a:ext cx="2740205" cy="1486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2514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13946</TotalTime>
  <Words>1052</Words>
  <Application>Microsoft Office PowerPoint</Application>
  <PresentationFormat>Произвольный</PresentationFormat>
  <Paragraphs>179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Как вовлечь сотрудников, которым «ничего не нужно»,  в развитие компании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PrintOper</cp:lastModifiedBy>
  <cp:revision>1583</cp:revision>
  <cp:lastPrinted>2017-04-07T04:01:01Z</cp:lastPrinted>
  <dcterms:created xsi:type="dcterms:W3CDTF">2014-12-10T17:30:58Z</dcterms:created>
  <dcterms:modified xsi:type="dcterms:W3CDTF">2017-04-07T10:17:54Z</dcterms:modified>
</cp:coreProperties>
</file>