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27" r:id="rId3"/>
    <p:sldId id="284" r:id="rId4"/>
    <p:sldId id="259" r:id="rId5"/>
    <p:sldId id="264" r:id="rId6"/>
    <p:sldId id="346" r:id="rId7"/>
    <p:sldId id="261" r:id="rId8"/>
    <p:sldId id="292" r:id="rId9"/>
    <p:sldId id="362" r:id="rId10"/>
    <p:sldId id="268" r:id="rId11"/>
    <p:sldId id="291" r:id="rId12"/>
    <p:sldId id="293" r:id="rId13"/>
    <p:sldId id="355" r:id="rId14"/>
    <p:sldId id="347" r:id="rId15"/>
    <p:sldId id="348" r:id="rId16"/>
    <p:sldId id="294" r:id="rId17"/>
    <p:sldId id="319" r:id="rId18"/>
    <p:sldId id="265" r:id="rId19"/>
    <p:sldId id="290" r:id="rId20"/>
    <p:sldId id="321" r:id="rId21"/>
    <p:sldId id="365" r:id="rId22"/>
    <p:sldId id="364" r:id="rId23"/>
    <p:sldId id="289" r:id="rId24"/>
    <p:sldId id="363" r:id="rId25"/>
    <p:sldId id="349" r:id="rId26"/>
    <p:sldId id="333" r:id="rId27"/>
    <p:sldId id="303" r:id="rId28"/>
    <p:sldId id="271" r:id="rId29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87" autoAdjust="0"/>
    <p:restoredTop sz="97927" autoAdjust="0"/>
  </p:normalViewPr>
  <p:slideViewPr>
    <p:cSldViewPr snapToGrid="0" snapToObjects="1">
      <p:cViewPr>
        <p:scale>
          <a:sx n="103" d="100"/>
          <a:sy n="103" d="100"/>
        </p:scale>
        <p:origin x="-1824" y="-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FCE0-A992-6B42-BCAE-0F8831FBE8D3}" type="datetimeFigureOut">
              <a:rPr lang="ru-RU" smtClean="0"/>
              <a:t>07.04.17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FFF7-499D-214D-87F8-92ED9BBFD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30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FCE0-A992-6B42-BCAE-0F8831FBE8D3}" type="datetimeFigureOut">
              <a:rPr lang="ru-RU" smtClean="0"/>
              <a:t>07.04.17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FFF7-499D-214D-87F8-92ED9BBFD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74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FCE0-A992-6B42-BCAE-0F8831FBE8D3}" type="datetimeFigureOut">
              <a:rPr lang="ru-RU" smtClean="0"/>
              <a:t>07.04.17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FFF7-499D-214D-87F8-92ED9BBFD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16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FCE0-A992-6B42-BCAE-0F8831FBE8D3}" type="datetimeFigureOut">
              <a:rPr lang="ru-RU" smtClean="0"/>
              <a:t>07.04.17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FFF7-499D-214D-87F8-92ED9BBFD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54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FCE0-A992-6B42-BCAE-0F8831FBE8D3}" type="datetimeFigureOut">
              <a:rPr lang="ru-RU" smtClean="0"/>
              <a:t>07.04.17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FFF7-499D-214D-87F8-92ED9BBFD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19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FCE0-A992-6B42-BCAE-0F8831FBE8D3}" type="datetimeFigureOut">
              <a:rPr lang="ru-RU" smtClean="0"/>
              <a:t>07.04.17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FFF7-499D-214D-87F8-92ED9BBFD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32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FCE0-A992-6B42-BCAE-0F8831FBE8D3}" type="datetimeFigureOut">
              <a:rPr lang="ru-RU" smtClean="0"/>
              <a:t>07.04.17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FFF7-499D-214D-87F8-92ED9BBFD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28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FCE0-A992-6B42-BCAE-0F8831FBE8D3}" type="datetimeFigureOut">
              <a:rPr lang="ru-RU" smtClean="0"/>
              <a:t>07.04.17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FFF7-499D-214D-87F8-92ED9BBFD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241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FCE0-A992-6B42-BCAE-0F8831FBE8D3}" type="datetimeFigureOut">
              <a:rPr lang="ru-RU" smtClean="0"/>
              <a:t>07.04.17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FFF7-499D-214D-87F8-92ED9BBFD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84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FCE0-A992-6B42-BCAE-0F8831FBE8D3}" type="datetimeFigureOut">
              <a:rPr lang="ru-RU" smtClean="0"/>
              <a:t>07.04.17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FFF7-499D-214D-87F8-92ED9BBFD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78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FCE0-A992-6B42-BCAE-0F8831FBE8D3}" type="datetimeFigureOut">
              <a:rPr lang="ru-RU" smtClean="0"/>
              <a:t>07.04.17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FFF7-499D-214D-87F8-92ED9BBFD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69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DFCE0-A992-6B42-BCAE-0F8831FBE8D3}" type="datetimeFigureOut">
              <a:rPr lang="ru-RU" smtClean="0"/>
              <a:t>07.04.17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AFFF7-499D-214D-87F8-92ED9BBFD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6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pn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pn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pn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pn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pn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1.png"/><Relationship Id="rId5" Type="http://schemas.openxmlformats.org/officeDocument/2006/relationships/image" Target="../media/image2.emf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png"/><Relationship Id="rId5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hyperlink" Target="mailto:npv@sf-nnv.ru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39" descr="Tablet Portra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3471" y="-37626"/>
            <a:ext cx="8655752" cy="1470025"/>
          </a:xfrm>
        </p:spPr>
        <p:txBody>
          <a:bodyPr>
            <a:noAutofit/>
          </a:bodyPr>
          <a:lstStyle/>
          <a:p>
            <a:r>
              <a:rPr lang="ru-RU" sz="6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Бесчеловечный бизнес.</a:t>
            </a:r>
            <a:endParaRPr lang="ru-RU" sz="6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895766" y="627811"/>
            <a:ext cx="151202" cy="4081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721441" y="-320646"/>
            <a:ext cx="523977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200" b="1" dirty="0" smtClean="0">
                <a:solidFill>
                  <a:srgbClr val="FF0000"/>
                </a:solidFill>
              </a:rPr>
              <a:t>з</a:t>
            </a:r>
            <a:endParaRPr lang="ru-RU" sz="6200" b="1" dirty="0">
              <a:solidFill>
                <a:srgbClr val="FF0000"/>
              </a:solidFill>
            </a:endParaRPr>
          </a:p>
        </p:txBody>
      </p:sp>
      <p:pic>
        <p:nvPicPr>
          <p:cNvPr id="10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9" y="139341"/>
            <a:ext cx="893626" cy="8936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75081" y="4434006"/>
            <a:ext cx="3957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smtClean="0"/>
              <a:t>Павел </a:t>
            </a:r>
            <a:r>
              <a:rPr lang="ru-RU" sz="2200" i="1" dirty="0" smtClean="0"/>
              <a:t>Неверов – выступление на </a:t>
            </a:r>
            <a:r>
              <a:rPr lang="en-US" sz="2200" i="1" dirty="0" smtClean="0"/>
              <a:t>XIV</a:t>
            </a:r>
            <a:r>
              <a:rPr lang="ru-RU" sz="2200" i="1" dirty="0" smtClean="0"/>
              <a:t> кадровом форуме</a:t>
            </a:r>
            <a:endParaRPr lang="ru-RU" sz="2200" i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720623" y="6393064"/>
            <a:ext cx="3445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г. </a:t>
            </a:r>
            <a:r>
              <a:rPr lang="ru-RU" sz="1600" dirty="0" smtClean="0"/>
              <a:t>Омск, 07 </a:t>
            </a:r>
            <a:r>
              <a:rPr lang="ru-RU" sz="1600" dirty="0" smtClean="0"/>
              <a:t>апреля 2017 г.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6581" y="2245686"/>
            <a:ext cx="8655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/>
              <a:t>HR – </a:t>
            </a:r>
            <a:r>
              <a:rPr lang="ru-RU" sz="6000" b="1" dirty="0" smtClean="0"/>
              <a:t>ТУПИКОВАЯ ВЕТВЬ </a:t>
            </a:r>
          </a:p>
          <a:p>
            <a:pPr algn="ctr"/>
            <a:r>
              <a:rPr lang="ru-RU" sz="6000" b="1" dirty="0" smtClean="0"/>
              <a:t>БИЗНЕС-ЭВОЛЮЦИИ?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116112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4569265" y="3798888"/>
            <a:ext cx="4248672" cy="22660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569265" y="1077182"/>
            <a:ext cx="4248672" cy="22660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Изображение 39" descr="Tablet Portra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3657" y="150139"/>
            <a:ext cx="6190563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 dirty="0">
                <a:solidFill>
                  <a:srgbClr val="3366FF"/>
                </a:solidFill>
                <a:latin typeface="Open Sans"/>
                <a:cs typeface="Open Sans"/>
              </a:rPr>
              <a:t> </a:t>
            </a:r>
            <a:r>
              <a:rPr lang="ru-RU" sz="2100" b="1" dirty="0" smtClean="0">
                <a:solidFill>
                  <a:srgbClr val="3366FF"/>
                </a:solidFill>
                <a:latin typeface="Open Sans"/>
                <a:cs typeface="Open Sans"/>
              </a:rPr>
              <a:t>ИЗМЕНЕНИЯ САМОЙ БИЗНЕС-МОДЕЛИ</a:t>
            </a:r>
            <a:endParaRPr lang="ru-RU" sz="2100" b="1" dirty="0">
              <a:solidFill>
                <a:srgbClr val="3366FF"/>
              </a:solidFill>
              <a:latin typeface="Open Sans"/>
              <a:cs typeface="Open San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67759" y="770603"/>
            <a:ext cx="8081560" cy="0"/>
          </a:xfrm>
          <a:prstGeom prst="line">
            <a:avLst/>
          </a:prstGeom>
          <a:ln>
            <a:solidFill>
              <a:srgbClr val="2D6F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0" y="123661"/>
            <a:ext cx="646942" cy="646942"/>
          </a:xfrm>
          <a:prstGeom prst="rect">
            <a:avLst/>
          </a:prstGeom>
        </p:spPr>
      </p:pic>
      <p:sp>
        <p:nvSpPr>
          <p:cNvPr id="131" name="Номер слайда 3"/>
          <p:cNvSpPr txBox="1">
            <a:spLocks/>
          </p:cNvSpPr>
          <p:nvPr/>
        </p:nvSpPr>
        <p:spPr bwMode="auto">
          <a:xfrm>
            <a:off x="8646096" y="6488376"/>
            <a:ext cx="455760" cy="2857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fld id="{19A84C97-F42F-3042-87F6-FFE0FD08B63C}" type="slidenum">
              <a:rPr lang="ru-RU">
                <a:solidFill>
                  <a:srgbClr val="37A7DF"/>
                </a:solidFill>
                <a:cs typeface="Arial" pitchFamily="34" charset="0"/>
              </a:rPr>
              <a:pPr algn="r">
                <a:defRPr/>
              </a:pPr>
              <a:t>10</a:t>
            </a:fld>
            <a:endParaRPr lang="ru-RU" dirty="0">
              <a:solidFill>
                <a:srgbClr val="37A7DF"/>
              </a:solidFill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0059" y="1179375"/>
            <a:ext cx="3847530" cy="1302491"/>
          </a:xfrm>
          <a:prstGeom prst="roundRect">
            <a:avLst>
              <a:gd name="adj" fmla="val 5330"/>
            </a:avLst>
          </a:prstGeom>
          <a:solidFill>
            <a:srgbClr val="8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Корпорация, в </a:t>
            </a:r>
            <a:r>
              <a:rPr lang="ru-RU" dirty="0" err="1" smtClean="0">
                <a:solidFill>
                  <a:srgbClr val="000000"/>
                </a:solidFill>
              </a:rPr>
              <a:t>т.ч</a:t>
            </a:r>
            <a:r>
              <a:rPr lang="ru-RU" dirty="0" smtClean="0">
                <a:solidFill>
                  <a:srgbClr val="000000"/>
                </a:solidFill>
              </a:rPr>
              <a:t>. государство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05029" y="2146084"/>
            <a:ext cx="846701" cy="3065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стартап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24721" y="2145192"/>
            <a:ext cx="846701" cy="3065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стартап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755447" y="2130593"/>
            <a:ext cx="846701" cy="3065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стартап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675139" y="2129701"/>
            <a:ext cx="846701" cy="3065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стартап</a:t>
            </a:r>
            <a:endParaRPr lang="ru-RU" sz="1400" dirty="0"/>
          </a:p>
        </p:txBody>
      </p:sp>
      <p:sp>
        <p:nvSpPr>
          <p:cNvPr id="7" name="Облако 6"/>
          <p:cNvSpPr/>
          <p:nvPr/>
        </p:nvSpPr>
        <p:spPr>
          <a:xfrm>
            <a:off x="4788245" y="2657056"/>
            <a:ext cx="1197056" cy="46717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обслуга</a:t>
            </a:r>
            <a:endParaRPr lang="ru-RU" sz="1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17084" y="3940006"/>
            <a:ext cx="3847530" cy="498160"/>
          </a:xfrm>
          <a:prstGeom prst="roundRect">
            <a:avLst>
              <a:gd name="adj" fmla="val 5330"/>
            </a:avLst>
          </a:prstGeom>
          <a:solidFill>
            <a:srgbClr val="8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Uber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Arbnb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AliBaba</a:t>
            </a:r>
            <a:r>
              <a:rPr lang="en-US" dirty="0" smtClean="0">
                <a:solidFill>
                  <a:srgbClr val="000000"/>
                </a:solidFill>
              </a:rPr>
              <a:t>, Booking </a:t>
            </a:r>
            <a:r>
              <a:rPr lang="en-US" dirty="0" err="1" smtClean="0">
                <a:solidFill>
                  <a:srgbClr val="000000"/>
                </a:solidFill>
              </a:rPr>
              <a:t>etc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6200000">
            <a:off x="4349940" y="5124332"/>
            <a:ext cx="1343040" cy="27738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ремесленник</a:t>
            </a:r>
            <a:endParaRPr lang="ru-RU" sz="14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 rot="16200000">
            <a:off x="4677516" y="5130742"/>
            <a:ext cx="1343040" cy="27738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ремесленник</a:t>
            </a:r>
            <a:endParaRPr lang="ru-RU" sz="1400" dirty="0"/>
          </a:p>
        </p:txBody>
      </p:sp>
      <p:sp>
        <p:nvSpPr>
          <p:cNvPr id="22" name="Облако 21"/>
          <p:cNvSpPr/>
          <p:nvPr/>
        </p:nvSpPr>
        <p:spPr>
          <a:xfrm>
            <a:off x="6072894" y="2657056"/>
            <a:ext cx="1197056" cy="46717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обслуга</a:t>
            </a:r>
            <a:endParaRPr lang="ru-RU" sz="1400" dirty="0"/>
          </a:p>
        </p:txBody>
      </p:sp>
      <p:sp>
        <p:nvSpPr>
          <p:cNvPr id="23" name="Облако 22"/>
          <p:cNvSpPr/>
          <p:nvPr/>
        </p:nvSpPr>
        <p:spPr>
          <a:xfrm>
            <a:off x="7383176" y="2642457"/>
            <a:ext cx="1197056" cy="46717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обслуга</a:t>
            </a:r>
            <a:endParaRPr lang="ru-RU" sz="14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 rot="16200000">
            <a:off x="5027868" y="5130742"/>
            <a:ext cx="1343040" cy="27738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ремесленник</a:t>
            </a:r>
            <a:endParaRPr lang="ru-RU" sz="1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 rot="16200000">
            <a:off x="5355444" y="5137152"/>
            <a:ext cx="1343040" cy="27738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ремесленник</a:t>
            </a:r>
            <a:endParaRPr lang="ru-RU" sz="14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 rot="16200000">
            <a:off x="5716120" y="5130742"/>
            <a:ext cx="1343040" cy="27738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ремесленник</a:t>
            </a:r>
            <a:endParaRPr lang="ru-RU" sz="14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 rot="16200000">
            <a:off x="6043696" y="5137152"/>
            <a:ext cx="1343040" cy="27738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ремесленник</a:t>
            </a:r>
            <a:endParaRPr lang="ru-RU" sz="14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 rot="16200000">
            <a:off x="6394048" y="5137152"/>
            <a:ext cx="1343040" cy="27738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ремесленник</a:t>
            </a:r>
            <a:endParaRPr lang="ru-RU" sz="14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 rot="16200000">
            <a:off x="6721624" y="5143562"/>
            <a:ext cx="1343040" cy="27738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ремесленник</a:t>
            </a:r>
            <a:endParaRPr lang="ru-RU" sz="14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 rot="16200000">
            <a:off x="7077493" y="5137151"/>
            <a:ext cx="1343040" cy="27738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ремесленник</a:t>
            </a:r>
            <a:endParaRPr lang="ru-RU" sz="14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 rot="16200000">
            <a:off x="7405069" y="5143561"/>
            <a:ext cx="1343040" cy="27738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ремесленник</a:t>
            </a:r>
            <a:endParaRPr lang="ru-RU" sz="14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 rot="16200000">
            <a:off x="7755421" y="5143561"/>
            <a:ext cx="1343040" cy="27738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ремесленник</a:t>
            </a:r>
            <a:endParaRPr lang="ru-RU" sz="1400" dirty="0"/>
          </a:p>
        </p:txBody>
      </p:sp>
      <p:sp>
        <p:nvSpPr>
          <p:cNvPr id="34" name="Двойная стрелка влево/вверх 33"/>
          <p:cNvSpPr/>
          <p:nvPr/>
        </p:nvSpPr>
        <p:spPr>
          <a:xfrm rot="8308224">
            <a:off x="2817467" y="2917416"/>
            <a:ext cx="1357648" cy="1416136"/>
          </a:xfrm>
          <a:prstGeom prst="leftUpArrow">
            <a:avLst>
              <a:gd name="adj1" fmla="val 14247"/>
              <a:gd name="adj2" fmla="val 11559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3350" y="1620517"/>
            <a:ext cx="2364922" cy="407319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Старая </a:t>
            </a:r>
          </a:p>
          <a:p>
            <a:pPr algn="ctr"/>
            <a:r>
              <a:rPr lang="ru-RU" dirty="0" smtClean="0"/>
              <a:t>бизнес-модель</a:t>
            </a:r>
            <a:endParaRPr lang="ru-RU" dirty="0"/>
          </a:p>
        </p:txBody>
      </p:sp>
      <p:pic>
        <p:nvPicPr>
          <p:cNvPr id="33" name="Изображение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20" y="97260"/>
            <a:ext cx="1669050" cy="427962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7990263" y="1816577"/>
            <a:ext cx="637326" cy="274185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41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41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HR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6638148" y="2666171"/>
            <a:ext cx="637326" cy="274185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41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41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HR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8036430" y="3949121"/>
            <a:ext cx="637326" cy="274185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41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41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HR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25659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9" descr="Tablet Portra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0" y="123661"/>
            <a:ext cx="646942" cy="646942"/>
          </a:xfrm>
          <a:prstGeom prst="rect">
            <a:avLst/>
          </a:prstGeom>
        </p:spPr>
      </p:pic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8646583" y="6516598"/>
            <a:ext cx="455760" cy="2857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fld id="{19A84C97-F42F-3042-87F6-FFE0FD08B63C}" type="slidenum">
              <a:rPr lang="ru-RU">
                <a:solidFill>
                  <a:srgbClr val="37A7DF"/>
                </a:solidFill>
                <a:cs typeface="Arial" pitchFamily="34" charset="0"/>
              </a:rPr>
              <a:pPr algn="r">
                <a:defRPr/>
              </a:pPr>
              <a:t>11</a:t>
            </a:fld>
            <a:endParaRPr lang="ru-RU" dirty="0">
              <a:solidFill>
                <a:srgbClr val="37A7DF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759" y="126585"/>
            <a:ext cx="6516461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100" b="1" dirty="0" smtClean="0">
                <a:solidFill>
                  <a:srgbClr val="3366FF"/>
                </a:solidFill>
                <a:latin typeface="Open Sans"/>
                <a:cs typeface="Open Sans"/>
              </a:rPr>
              <a:t>РОБОТИЗАЦИЯ ПРОИЗВОДСТВА</a:t>
            </a:r>
            <a:endParaRPr lang="ru-RU" sz="2100" b="1" dirty="0">
              <a:solidFill>
                <a:srgbClr val="3366FF"/>
              </a:solidFill>
              <a:latin typeface="Open Sans"/>
              <a:cs typeface="Open San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67759" y="766370"/>
            <a:ext cx="8081560" cy="0"/>
          </a:xfrm>
          <a:prstGeom prst="line">
            <a:avLst/>
          </a:prstGeom>
          <a:ln>
            <a:solidFill>
              <a:srgbClr val="2D6F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20" y="97260"/>
            <a:ext cx="1669050" cy="4279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63688" y="1398425"/>
            <a:ext cx="7380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3688" y="1398425"/>
            <a:ext cx="7380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7081" y="1457033"/>
            <a:ext cx="1708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b="1" dirty="0">
              <a:solidFill>
                <a:srgbClr val="00B6CF"/>
              </a:solidFill>
              <a:latin typeface="Myriad Pro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44208" y="1837370"/>
            <a:ext cx="253960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Myriad Pro" pitchFamily="34" charset="0"/>
              </a:rPr>
              <a:t>Производство роботов на заводе </a:t>
            </a:r>
            <a:r>
              <a:rPr lang="en-US" sz="2200" b="1" dirty="0" smtClean="0">
                <a:latin typeface="Myriad Pro" pitchFamily="34" charset="0"/>
              </a:rPr>
              <a:t>FANUC </a:t>
            </a:r>
            <a:r>
              <a:rPr lang="ru-RU" sz="2200" b="1" dirty="0" smtClean="0">
                <a:latin typeface="Myriad Pro" pitchFamily="34" charset="0"/>
              </a:rPr>
              <a:t>автоматизировано на 90</a:t>
            </a:r>
            <a:r>
              <a:rPr lang="en-US" sz="2200" b="1" dirty="0" smtClean="0">
                <a:latin typeface="Myriad Pro" pitchFamily="34" charset="0"/>
              </a:rPr>
              <a:t>%</a:t>
            </a:r>
            <a:endParaRPr lang="ru-RU" sz="2200" b="1" dirty="0">
              <a:latin typeface="Myriad Pro" pitchFamily="34" charset="0"/>
            </a:endParaRPr>
          </a:p>
        </p:txBody>
      </p:sp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398425"/>
            <a:ext cx="5742203" cy="34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59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9" descr="Tablet Portra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0" y="123661"/>
            <a:ext cx="646942" cy="646942"/>
          </a:xfrm>
          <a:prstGeom prst="rect">
            <a:avLst/>
          </a:prstGeom>
        </p:spPr>
      </p:pic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8646583" y="6516598"/>
            <a:ext cx="455760" cy="2857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fld id="{19A84C97-F42F-3042-87F6-FFE0FD08B63C}" type="slidenum">
              <a:rPr lang="ru-RU">
                <a:solidFill>
                  <a:srgbClr val="37A7DF"/>
                </a:solidFill>
                <a:cs typeface="Arial" pitchFamily="34" charset="0"/>
              </a:rPr>
              <a:pPr algn="r">
                <a:defRPr/>
              </a:pPr>
              <a:t>12</a:t>
            </a:fld>
            <a:endParaRPr lang="ru-RU" dirty="0">
              <a:solidFill>
                <a:srgbClr val="37A7DF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759" y="-67466"/>
            <a:ext cx="6516461" cy="857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100" b="1" dirty="0" smtClean="0">
                <a:solidFill>
                  <a:srgbClr val="3366FF"/>
                </a:solidFill>
                <a:latin typeface="Open Sans"/>
                <a:cs typeface="Open Sans"/>
              </a:rPr>
              <a:t>РОБОТИЗАЦИЯ И АВТОМАТИЗАЦИЯ ДОСТАВКИ И ТОРГОВЛИ</a:t>
            </a:r>
            <a:endParaRPr lang="ru-RU" sz="2100" b="1" dirty="0">
              <a:solidFill>
                <a:srgbClr val="3366FF"/>
              </a:solidFill>
              <a:latin typeface="Open Sans"/>
              <a:cs typeface="Open San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67759" y="766370"/>
            <a:ext cx="8081560" cy="0"/>
          </a:xfrm>
          <a:prstGeom prst="line">
            <a:avLst/>
          </a:prstGeom>
          <a:ln>
            <a:solidFill>
              <a:srgbClr val="2D6F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20" y="97260"/>
            <a:ext cx="1669050" cy="4279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64288" y="138767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185167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63688" y="1398425"/>
            <a:ext cx="7380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7081" y="1457033"/>
            <a:ext cx="1708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b="1" dirty="0">
              <a:solidFill>
                <a:srgbClr val="00B6CF"/>
              </a:solidFill>
              <a:latin typeface="Myriad Pro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63688" y="5616960"/>
            <a:ext cx="5400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Myriad Pro" pitchFamily="34" charset="0"/>
              </a:rPr>
              <a:t>Склад </a:t>
            </a:r>
            <a:r>
              <a:rPr lang="en-US" sz="2200" b="1" dirty="0" smtClean="0">
                <a:latin typeface="Myriad Pro" pitchFamily="34" charset="0"/>
              </a:rPr>
              <a:t>Amazon</a:t>
            </a:r>
            <a:endParaRPr lang="ru-RU" sz="2200" b="1" dirty="0" smtClean="0">
              <a:latin typeface="Myriad Pro" pitchFamily="34" charset="0"/>
            </a:endParaRP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Myriad Pro" pitchFamily="34" charset="0"/>
              </a:rPr>
              <a:t>Очень КИБЕРФИЗИЧЕСКИЕ ПАРНИ!!</a:t>
            </a:r>
            <a:endParaRPr lang="ru-RU" sz="2200" b="1" dirty="0">
              <a:solidFill>
                <a:srgbClr val="FF0000"/>
              </a:solidFill>
              <a:latin typeface="Myriad Pro" pitchFamily="34" charset="0"/>
            </a:endParaRPr>
          </a:p>
        </p:txBody>
      </p:sp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14" y="1034854"/>
            <a:ext cx="8198734" cy="453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63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9" descr="Tablet Portra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0" y="123661"/>
            <a:ext cx="646942" cy="646942"/>
          </a:xfrm>
          <a:prstGeom prst="rect">
            <a:avLst/>
          </a:prstGeom>
        </p:spPr>
      </p:pic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8646583" y="6516598"/>
            <a:ext cx="455760" cy="2857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fld id="{19A84C97-F42F-3042-87F6-FFE0FD08B63C}" type="slidenum">
              <a:rPr lang="ru-RU">
                <a:solidFill>
                  <a:srgbClr val="37A7DF"/>
                </a:solidFill>
                <a:cs typeface="Arial" pitchFamily="34" charset="0"/>
              </a:rPr>
              <a:pPr algn="r">
                <a:defRPr/>
              </a:pPr>
              <a:t>13</a:t>
            </a:fld>
            <a:endParaRPr lang="ru-RU" dirty="0">
              <a:solidFill>
                <a:srgbClr val="37A7DF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759" y="-67466"/>
            <a:ext cx="6516461" cy="857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100" b="1" dirty="0" smtClean="0">
                <a:solidFill>
                  <a:srgbClr val="3366FF"/>
                </a:solidFill>
                <a:latin typeface="Open Sans"/>
                <a:cs typeface="Open Sans"/>
              </a:rPr>
              <a:t>РОБОТИЗАЦИЯ И АВТОМАТИЗАЦИЯ ДОСТАВКИ И ТОРГОВЛИ</a:t>
            </a:r>
            <a:endParaRPr lang="ru-RU" sz="2100" b="1" dirty="0">
              <a:solidFill>
                <a:srgbClr val="3366FF"/>
              </a:solidFill>
              <a:latin typeface="Open Sans"/>
              <a:cs typeface="Open San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67759" y="766370"/>
            <a:ext cx="8081560" cy="0"/>
          </a:xfrm>
          <a:prstGeom prst="line">
            <a:avLst/>
          </a:prstGeom>
          <a:ln>
            <a:solidFill>
              <a:srgbClr val="2D6F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20" y="97260"/>
            <a:ext cx="1669050" cy="427962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340623" y="1300945"/>
            <a:ext cx="8443967" cy="4661765"/>
            <a:chOff x="1276537" y="1420166"/>
            <a:chExt cx="7043597" cy="3631666"/>
          </a:xfrm>
        </p:grpSpPr>
        <p:pic>
          <p:nvPicPr>
            <p:cNvPr id="17" name="Picture 2" descr="pan-robot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76537" y="1420166"/>
              <a:ext cx="7043597" cy="3631666"/>
            </a:xfrm>
            <a:prstGeom prst="rect">
              <a:avLst/>
            </a:prstGeom>
            <a:noFill/>
          </p:spPr>
        </p:pic>
        <p:sp>
          <p:nvSpPr>
            <p:cNvPr id="18" name="Объект 2"/>
            <p:cNvSpPr txBox="1">
              <a:spLocks/>
            </p:cNvSpPr>
            <p:nvPr/>
          </p:nvSpPr>
          <p:spPr>
            <a:xfrm>
              <a:off x="1276537" y="4278155"/>
              <a:ext cx="7043597" cy="77367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indent="0" algn="ctr">
                <a:buNone/>
              </a:pPr>
              <a:r>
                <a:rPr lang="ru-RU" sz="1800" b="1" kern="1200" dirty="0" smtClean="0">
                  <a:solidFill>
                    <a:srgbClr val="FFFFFF"/>
                  </a:solidFill>
                </a:rPr>
                <a:t>В рамках проекта </a:t>
              </a:r>
              <a:r>
                <a:rPr lang="ru-RU" sz="1800" b="1" kern="1200" dirty="0" err="1" smtClean="0">
                  <a:solidFill>
                    <a:srgbClr val="FFFFFF"/>
                  </a:solidFill>
                </a:rPr>
                <a:t>Pan-Robots</a:t>
              </a:r>
              <a:r>
                <a:rPr lang="ru-RU" sz="1800" b="1" kern="1200" dirty="0" smtClean="0">
                  <a:solidFill>
                    <a:srgbClr val="FFFFFF"/>
                  </a:solidFill>
                </a:rPr>
                <a:t> шесть европейских компаний создают автоматизированные погрузчики, которые можно будет легко адаптировать для работы на различных предприятиях.</a:t>
              </a:r>
              <a:endParaRPr lang="ru-RU" sz="1800" b="1" kern="12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9949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9" descr="Tablet Portra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0" y="123661"/>
            <a:ext cx="646942" cy="646942"/>
          </a:xfrm>
          <a:prstGeom prst="rect">
            <a:avLst/>
          </a:prstGeom>
        </p:spPr>
      </p:pic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8646583" y="6516598"/>
            <a:ext cx="455760" cy="2857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fld id="{19A84C97-F42F-3042-87F6-FFE0FD08B63C}" type="slidenum">
              <a:rPr lang="ru-RU">
                <a:solidFill>
                  <a:srgbClr val="37A7DF"/>
                </a:solidFill>
                <a:cs typeface="Arial" pitchFamily="34" charset="0"/>
              </a:rPr>
              <a:pPr algn="r">
                <a:defRPr/>
              </a:pPr>
              <a:t>14</a:t>
            </a:fld>
            <a:endParaRPr lang="ru-RU" dirty="0">
              <a:solidFill>
                <a:srgbClr val="37A7DF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759" y="-67466"/>
            <a:ext cx="6516461" cy="857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100" b="1" dirty="0" smtClean="0">
                <a:solidFill>
                  <a:srgbClr val="3366FF"/>
                </a:solidFill>
                <a:latin typeface="Open Sans"/>
                <a:cs typeface="Open Sans"/>
              </a:rPr>
              <a:t>РОБОТИЗАЦИЯ И АВТОМАТИЗАЦИЯ ДОСТАВКИ И ТОРГОВЛИ</a:t>
            </a:r>
            <a:endParaRPr lang="ru-RU" sz="2100" b="1" dirty="0">
              <a:solidFill>
                <a:srgbClr val="3366FF"/>
              </a:solidFill>
              <a:latin typeface="Open Sans"/>
              <a:cs typeface="Open San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67759" y="766370"/>
            <a:ext cx="8081560" cy="0"/>
          </a:xfrm>
          <a:prstGeom prst="line">
            <a:avLst/>
          </a:prstGeom>
          <a:ln>
            <a:solidFill>
              <a:srgbClr val="2D6F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20" y="97260"/>
            <a:ext cx="1669050" cy="4279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72935" y="1415597"/>
            <a:ext cx="7380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74722" y="4713465"/>
            <a:ext cx="27412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 smtClean="0">
                <a:latin typeface="Myriad Pro" pitchFamily="34" charset="0"/>
              </a:rPr>
              <a:t>Аптечный робот</a:t>
            </a:r>
            <a:endParaRPr lang="ru-RU" sz="2200" b="1" dirty="0">
              <a:latin typeface="Myriad Pro" pitchFamily="34" charset="0"/>
            </a:endParaRPr>
          </a:p>
        </p:txBody>
      </p:sp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2" y="1619661"/>
            <a:ext cx="3690581" cy="2932470"/>
          </a:xfrm>
          <a:prstGeom prst="rect">
            <a:avLst/>
          </a:prstGeom>
        </p:spPr>
      </p:pic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359" y="1636833"/>
            <a:ext cx="3563888" cy="291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51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9" descr="Tablet Portra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0" y="123661"/>
            <a:ext cx="646942" cy="646942"/>
          </a:xfrm>
          <a:prstGeom prst="rect">
            <a:avLst/>
          </a:prstGeom>
        </p:spPr>
      </p:pic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8646583" y="6516598"/>
            <a:ext cx="455760" cy="2857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fld id="{19A84C97-F42F-3042-87F6-FFE0FD08B63C}" type="slidenum">
              <a:rPr lang="ru-RU">
                <a:solidFill>
                  <a:srgbClr val="37A7DF"/>
                </a:solidFill>
                <a:cs typeface="Arial" pitchFamily="34" charset="0"/>
              </a:rPr>
              <a:pPr algn="r">
                <a:defRPr/>
              </a:pPr>
              <a:t>15</a:t>
            </a:fld>
            <a:endParaRPr lang="ru-RU" dirty="0">
              <a:solidFill>
                <a:srgbClr val="37A7DF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759" y="-67466"/>
            <a:ext cx="6516461" cy="857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100" b="1" dirty="0" smtClean="0">
                <a:solidFill>
                  <a:srgbClr val="3366FF"/>
                </a:solidFill>
                <a:latin typeface="Open Sans"/>
                <a:cs typeface="Open Sans"/>
              </a:rPr>
              <a:t>РОБОТИЗАЦИЯ И АВТОМАТИЗАЦИЯ ДОСТАВКИ И ТОРГОВЛИ</a:t>
            </a:r>
            <a:endParaRPr lang="ru-RU" sz="2100" b="1" dirty="0">
              <a:solidFill>
                <a:srgbClr val="3366FF"/>
              </a:solidFill>
              <a:latin typeface="Open Sans"/>
              <a:cs typeface="Open San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67759" y="766370"/>
            <a:ext cx="8081560" cy="0"/>
          </a:xfrm>
          <a:prstGeom prst="line">
            <a:avLst/>
          </a:prstGeom>
          <a:ln>
            <a:solidFill>
              <a:srgbClr val="2D6F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20" y="97260"/>
            <a:ext cx="1669050" cy="427962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479" y="1016000"/>
            <a:ext cx="4121257" cy="2847414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8133" y="1005214"/>
            <a:ext cx="4314264" cy="28582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592895" y="4113665"/>
            <a:ext cx="59898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Myriad Pro" pitchFamily="34" charset="0"/>
              </a:rPr>
              <a:t>Автоматизированный </a:t>
            </a:r>
            <a:r>
              <a:rPr lang="ru-RU" sz="2200" b="1" dirty="0" smtClean="0">
                <a:latin typeface="Myriad Pro" pitchFamily="34" charset="0"/>
              </a:rPr>
              <a:t>магазин и </a:t>
            </a:r>
            <a:r>
              <a:rPr lang="ru-RU" sz="2200" b="1" dirty="0" err="1" smtClean="0">
                <a:latin typeface="Myriad Pro" pitchFamily="34" charset="0"/>
              </a:rPr>
              <a:t>Вендинг</a:t>
            </a:r>
            <a:endParaRPr lang="ru-RU" sz="2200" b="1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718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9" descr="Tablet Portra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0" y="123661"/>
            <a:ext cx="646942" cy="646942"/>
          </a:xfrm>
          <a:prstGeom prst="rect">
            <a:avLst/>
          </a:prstGeom>
        </p:spPr>
      </p:pic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8646583" y="6516598"/>
            <a:ext cx="455760" cy="2857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fld id="{19A84C97-F42F-3042-87F6-FFE0FD08B63C}" type="slidenum">
              <a:rPr lang="ru-RU">
                <a:solidFill>
                  <a:srgbClr val="37A7DF"/>
                </a:solidFill>
                <a:cs typeface="Arial" pitchFamily="34" charset="0"/>
              </a:rPr>
              <a:pPr algn="r">
                <a:defRPr/>
              </a:pPr>
              <a:t>16</a:t>
            </a:fld>
            <a:endParaRPr lang="ru-RU" dirty="0">
              <a:solidFill>
                <a:srgbClr val="37A7DF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759" y="144226"/>
            <a:ext cx="6516461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100" b="1" dirty="0" smtClean="0">
                <a:solidFill>
                  <a:srgbClr val="3366FF"/>
                </a:solidFill>
                <a:latin typeface="Open Sans"/>
                <a:cs typeface="Open Sans"/>
              </a:rPr>
              <a:t>ОБЕЗЧЕЛОВЕЧИВАНИЕ СФЕРЫ УСЛУГ</a:t>
            </a:r>
            <a:endParaRPr lang="ru-RU" sz="2100" b="1" dirty="0">
              <a:solidFill>
                <a:srgbClr val="3366FF"/>
              </a:solidFill>
              <a:latin typeface="Open Sans"/>
              <a:cs typeface="Open San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67759" y="766370"/>
            <a:ext cx="8081560" cy="0"/>
          </a:xfrm>
          <a:prstGeom prst="line">
            <a:avLst/>
          </a:prstGeom>
          <a:ln>
            <a:solidFill>
              <a:srgbClr val="2D6F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20" y="97260"/>
            <a:ext cx="1669050" cy="427962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07820" y="1675910"/>
            <a:ext cx="4512241" cy="3363483"/>
            <a:chOff x="350194" y="1464216"/>
            <a:chExt cx="3674269" cy="2624856"/>
          </a:xfrm>
        </p:grpSpPr>
        <p:pic>
          <p:nvPicPr>
            <p:cNvPr id="10" name="Изображение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13"/>
            <a:stretch/>
          </p:blipFill>
          <p:spPr>
            <a:xfrm>
              <a:off x="350194" y="1464216"/>
              <a:ext cx="3674269" cy="2624856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350194" y="3701871"/>
              <a:ext cx="36742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Myriad Pro" pitchFamily="34" charset="0"/>
                </a:rPr>
                <a:t>Робот - строитель</a:t>
              </a:r>
              <a:endParaRPr lang="ru-RU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525" y="1663033"/>
            <a:ext cx="3600058" cy="337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2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9" descr="Tablet Portra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0" y="123661"/>
            <a:ext cx="646942" cy="646942"/>
          </a:xfrm>
          <a:prstGeom prst="rect">
            <a:avLst/>
          </a:prstGeom>
        </p:spPr>
      </p:pic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8646583" y="6516598"/>
            <a:ext cx="455760" cy="2857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fld id="{19A84C97-F42F-3042-87F6-FFE0FD08B63C}" type="slidenum">
              <a:rPr lang="ru-RU">
                <a:solidFill>
                  <a:srgbClr val="37A7DF"/>
                </a:solidFill>
                <a:cs typeface="Arial" pitchFamily="34" charset="0"/>
              </a:rPr>
              <a:pPr algn="r">
                <a:defRPr/>
              </a:pPr>
              <a:t>17</a:t>
            </a:fld>
            <a:endParaRPr lang="ru-RU" dirty="0">
              <a:solidFill>
                <a:srgbClr val="37A7DF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759" y="144226"/>
            <a:ext cx="6516461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100" b="1" dirty="0" smtClean="0">
                <a:solidFill>
                  <a:srgbClr val="3366FF"/>
                </a:solidFill>
                <a:latin typeface="Open Sans"/>
                <a:cs typeface="Open Sans"/>
              </a:rPr>
              <a:t>ОБЕЗЧЕЛОВЕЧИВАНИЕ СФЕРЫ УСЛУГ</a:t>
            </a:r>
            <a:endParaRPr lang="ru-RU" sz="2100" b="1" dirty="0">
              <a:solidFill>
                <a:srgbClr val="3366FF"/>
              </a:solidFill>
              <a:latin typeface="Open Sans"/>
              <a:cs typeface="Open Sans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20" y="97260"/>
            <a:ext cx="1669050" cy="427962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867759" y="766370"/>
            <a:ext cx="8081560" cy="0"/>
          </a:xfrm>
          <a:prstGeom prst="line">
            <a:avLst/>
          </a:prstGeom>
          <a:ln>
            <a:solidFill>
              <a:srgbClr val="2D6F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959940" y="4712107"/>
            <a:ext cx="5475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Myriad Pro" pitchFamily="34" charset="0"/>
              </a:rPr>
              <a:t>Робот-хирург </a:t>
            </a:r>
            <a:r>
              <a:rPr lang="ru-RU" sz="2200" b="1" dirty="0">
                <a:latin typeface="Myriad Pro" pitchFamily="34" charset="0"/>
              </a:rPr>
              <a:t> </a:t>
            </a:r>
            <a:r>
              <a:rPr lang="en-US" sz="2200" b="1" dirty="0" smtClean="0">
                <a:latin typeface="Myriad Pro" pitchFamily="34" charset="0"/>
              </a:rPr>
              <a:t>Da </a:t>
            </a:r>
            <a:r>
              <a:rPr lang="en-US" sz="2200" b="1" dirty="0">
                <a:latin typeface="Myriad Pro" pitchFamily="34" charset="0"/>
              </a:rPr>
              <a:t>Vinci</a:t>
            </a:r>
            <a:endParaRPr lang="ru-RU" sz="2200" b="1" dirty="0">
              <a:latin typeface="Myriad Pro" pitchFamily="34" charset="0"/>
            </a:endParaRPr>
          </a:p>
          <a:p>
            <a:pPr algn="r"/>
            <a:endParaRPr lang="ru-RU" b="1" dirty="0">
              <a:solidFill>
                <a:srgbClr val="00B6CF"/>
              </a:solidFill>
              <a:latin typeface="Myriad Pro" pitchFamily="34" charset="0"/>
            </a:endParaRPr>
          </a:p>
        </p:txBody>
      </p:sp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65" y="1579164"/>
            <a:ext cx="4266876" cy="2965234"/>
          </a:xfrm>
          <a:prstGeom prst="rect">
            <a:avLst/>
          </a:prstGeom>
        </p:spPr>
      </p:pic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640" y="1587865"/>
            <a:ext cx="4160624" cy="294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4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39" descr="Tablet Portra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3657" y="-61553"/>
            <a:ext cx="6190563" cy="857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100" b="1" dirty="0" smtClean="0">
                <a:solidFill>
                  <a:srgbClr val="3366FF"/>
                </a:solidFill>
                <a:latin typeface="Open Sans"/>
                <a:cs typeface="Open Sans"/>
              </a:rPr>
              <a:t>ПРИМЕР И ГИПОТЕЗЫ ПРО ОБЕЗЧЕЛОВЕЧИВАНИЕ </a:t>
            </a:r>
            <a:r>
              <a:rPr lang="en-US" sz="2100" b="1" dirty="0" smtClean="0">
                <a:solidFill>
                  <a:srgbClr val="3366FF"/>
                </a:solidFill>
                <a:latin typeface="Open Sans"/>
                <a:cs typeface="Open Sans"/>
              </a:rPr>
              <a:t>HR </a:t>
            </a:r>
            <a:r>
              <a:rPr lang="ru-RU" sz="2100" b="1" dirty="0" smtClean="0">
                <a:solidFill>
                  <a:srgbClr val="3366FF"/>
                </a:solidFill>
                <a:latin typeface="Open Sans"/>
                <a:cs typeface="Open Sans"/>
              </a:rPr>
              <a:t>ФУНКЦИИ</a:t>
            </a:r>
            <a:endParaRPr lang="ru-RU" sz="2100" b="1" dirty="0">
              <a:solidFill>
                <a:srgbClr val="3366FF"/>
              </a:solidFill>
              <a:latin typeface="Open Sans"/>
              <a:cs typeface="Open San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67759" y="770603"/>
            <a:ext cx="8081560" cy="0"/>
          </a:xfrm>
          <a:prstGeom prst="line">
            <a:avLst/>
          </a:prstGeom>
          <a:ln>
            <a:solidFill>
              <a:srgbClr val="2D6F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0" y="123661"/>
            <a:ext cx="646942" cy="646942"/>
          </a:xfrm>
          <a:prstGeom prst="rect">
            <a:avLst/>
          </a:prstGeom>
        </p:spPr>
      </p:pic>
      <p:sp>
        <p:nvSpPr>
          <p:cNvPr id="131" name="Номер слайда 3"/>
          <p:cNvSpPr txBox="1">
            <a:spLocks/>
          </p:cNvSpPr>
          <p:nvPr/>
        </p:nvSpPr>
        <p:spPr bwMode="auto">
          <a:xfrm>
            <a:off x="8646583" y="6474265"/>
            <a:ext cx="455760" cy="2857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fld id="{19A84C97-F42F-3042-87F6-FFE0FD08B63C}" type="slidenum">
              <a:rPr lang="ru-RU">
                <a:solidFill>
                  <a:srgbClr val="37A7DF"/>
                </a:solidFill>
                <a:cs typeface="Arial" pitchFamily="34" charset="0"/>
              </a:rPr>
              <a:pPr algn="r">
                <a:defRPr/>
              </a:pPr>
              <a:t>18</a:t>
            </a:fld>
            <a:endParaRPr lang="ru-RU" dirty="0">
              <a:solidFill>
                <a:srgbClr val="37A7DF"/>
              </a:solidFill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187443"/>
              </p:ext>
            </p:extLst>
          </p:nvPr>
        </p:nvGraphicFramePr>
        <p:xfrm>
          <a:off x="266700" y="977900"/>
          <a:ext cx="8682618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1854200"/>
                <a:gridCol w="3094618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Функция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Автоматизация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Альтернатива</a:t>
                      </a:r>
                      <a:endParaRPr lang="ru-RU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dirty="0" smtClean="0"/>
                        <a:t>1. </a:t>
                      </a:r>
                      <a:r>
                        <a:rPr lang="ru-RU" dirty="0" err="1" smtClean="0"/>
                        <a:t>Рекрутинг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+++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Аутсорсинг,</a:t>
                      </a:r>
                      <a:r>
                        <a:rPr lang="ru-RU" baseline="0" dirty="0" smtClean="0"/>
                        <a:t> линейные</a:t>
                      </a:r>
                      <a:endParaRPr lang="ru-RU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dirty="0" smtClean="0"/>
                        <a:t>2. Учет, прием и увольнение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бухгалтерия</a:t>
                      </a:r>
                      <a:endParaRPr lang="ru-RU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dirty="0" smtClean="0"/>
                        <a:t>3. Корпоративная культура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топы</a:t>
                      </a:r>
                      <a:endParaRPr lang="ru-RU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dirty="0" smtClean="0"/>
                        <a:t>4. Команда, резерв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Топы и аутсорсинг</a:t>
                      </a:r>
                      <a:endParaRPr lang="ru-RU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dirty="0" smtClean="0"/>
                        <a:t>5. Обучение и развитие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аутсорсинг</a:t>
                      </a:r>
                      <a:endParaRPr lang="ru-RU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dirty="0" smtClean="0"/>
                        <a:t>6. </a:t>
                      </a:r>
                      <a:r>
                        <a:rPr lang="ru-RU" baseline="0" dirty="0" smtClean="0"/>
                        <a:t>Зарплата и </a:t>
                      </a:r>
                      <a:r>
                        <a:rPr lang="ru-RU" baseline="0" dirty="0" err="1" smtClean="0"/>
                        <a:t>соц.пакет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бухгалтерия</a:t>
                      </a:r>
                      <a:endParaRPr lang="ru-RU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dirty="0" smtClean="0"/>
                        <a:t>7.  Адаптация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линейные</a:t>
                      </a:r>
                      <a:endParaRPr lang="ru-RU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dirty="0" smtClean="0"/>
                        <a:t>8. Стандарты,</a:t>
                      </a:r>
                      <a:r>
                        <a:rPr lang="ru-RU" baseline="0" dirty="0" smtClean="0"/>
                        <a:t> процессы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Аутсорсинг</a:t>
                      </a:r>
                      <a:r>
                        <a:rPr lang="ru-RU" baseline="0" dirty="0" smtClean="0"/>
                        <a:t>, ИТ</a:t>
                      </a:r>
                      <a:endParaRPr lang="ru-RU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dirty="0" smtClean="0"/>
                        <a:t>9. Показатели</a:t>
                      </a:r>
                      <a:r>
                        <a:rPr lang="ru-RU" baseline="0" dirty="0" smtClean="0"/>
                        <a:t> и </a:t>
                      </a:r>
                      <a:r>
                        <a:rPr lang="en-US" baseline="0" dirty="0" smtClean="0"/>
                        <a:t>KPI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Аутсорсинг,</a:t>
                      </a:r>
                      <a:r>
                        <a:rPr lang="ru-RU" baseline="0" dirty="0" smtClean="0"/>
                        <a:t> экономисты</a:t>
                      </a:r>
                      <a:endParaRPr lang="ru-RU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dirty="0" smtClean="0"/>
                        <a:t>10. Рабочие</a:t>
                      </a:r>
                      <a:r>
                        <a:rPr lang="ru-RU" baseline="0" dirty="0" smtClean="0"/>
                        <a:t> места, нормы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Аутсорсинг</a:t>
                      </a:r>
                      <a:endParaRPr lang="ru-RU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dirty="0" smtClean="0"/>
                        <a:t>11. Здоровье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Аутсорсинг, топы</a:t>
                      </a:r>
                      <a:endParaRPr lang="ru-RU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dirty="0" smtClean="0"/>
                        <a:t>12. Экономика труда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экономисты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ашивка 2"/>
          <p:cNvSpPr/>
          <p:nvPr/>
        </p:nvSpPr>
        <p:spPr>
          <a:xfrm>
            <a:off x="482600" y="5880100"/>
            <a:ext cx="1638300" cy="749300"/>
          </a:xfrm>
          <a:prstGeom prst="chevron">
            <a:avLst>
              <a:gd name="adj" fmla="val 2288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bg1"/>
                </a:solidFill>
              </a:rPr>
              <a:t>идеология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2108200" y="5880100"/>
            <a:ext cx="1638300" cy="749300"/>
          </a:xfrm>
          <a:prstGeom prst="chevron">
            <a:avLst>
              <a:gd name="adj" fmla="val 2288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bg1"/>
                </a:solidFill>
              </a:rPr>
              <a:t>создание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3746500" y="5880100"/>
            <a:ext cx="1638300" cy="749300"/>
          </a:xfrm>
          <a:prstGeom prst="chevron">
            <a:avLst>
              <a:gd name="adj" fmla="val 2288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bg1"/>
                </a:solidFill>
              </a:rPr>
              <a:t>внедрение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5384800" y="5880100"/>
            <a:ext cx="1638300" cy="749300"/>
          </a:xfrm>
          <a:prstGeom prst="chevron">
            <a:avLst>
              <a:gd name="adj" fmla="val 2288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bg1"/>
                </a:solidFill>
              </a:rPr>
              <a:t>исполнение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7023100" y="5880100"/>
            <a:ext cx="1638300" cy="749300"/>
          </a:xfrm>
          <a:prstGeom prst="chevron">
            <a:avLst>
              <a:gd name="adj" fmla="val 2288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bg1"/>
                </a:solidFill>
              </a:rPr>
              <a:t>контроль</a:t>
            </a:r>
            <a:endParaRPr lang="ru-RU" sz="1700" dirty="0">
              <a:solidFill>
                <a:schemeClr val="bg1"/>
              </a:solidFill>
            </a:endParaRPr>
          </a:p>
        </p:txBody>
      </p:sp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20" y="97260"/>
            <a:ext cx="1669050" cy="42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6208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9" descr="Tablet Portra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0" y="123661"/>
            <a:ext cx="646942" cy="646942"/>
          </a:xfrm>
          <a:prstGeom prst="rect">
            <a:avLst/>
          </a:prstGeom>
        </p:spPr>
      </p:pic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8646583" y="6516598"/>
            <a:ext cx="455760" cy="2857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fld id="{19A84C97-F42F-3042-87F6-FFE0FD08B63C}" type="slidenum">
              <a:rPr lang="ru-RU">
                <a:solidFill>
                  <a:srgbClr val="37A7DF"/>
                </a:solidFill>
                <a:cs typeface="Arial" pitchFamily="34" charset="0"/>
              </a:rPr>
              <a:pPr algn="r">
                <a:defRPr/>
              </a:pPr>
              <a:t>19</a:t>
            </a:fld>
            <a:endParaRPr lang="ru-RU" dirty="0">
              <a:solidFill>
                <a:srgbClr val="37A7DF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759" y="126585"/>
            <a:ext cx="6516461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100" b="1" dirty="0" smtClean="0">
                <a:solidFill>
                  <a:srgbClr val="3366FF"/>
                </a:solidFill>
                <a:latin typeface="Open Sans"/>
                <a:cs typeface="Open Sans"/>
              </a:rPr>
              <a:t>УПРАВЛЕНИЕ (МЕНЕДЖМЕНТ)</a:t>
            </a:r>
            <a:endParaRPr lang="ru-RU" sz="2100" b="1" dirty="0">
              <a:solidFill>
                <a:srgbClr val="3366FF"/>
              </a:solidFill>
              <a:latin typeface="Open Sans"/>
              <a:cs typeface="Open San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67759" y="766370"/>
            <a:ext cx="8081560" cy="0"/>
          </a:xfrm>
          <a:prstGeom prst="line">
            <a:avLst/>
          </a:prstGeom>
          <a:ln>
            <a:solidFill>
              <a:srgbClr val="2D6F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20" y="97260"/>
            <a:ext cx="1669050" cy="427962"/>
          </a:xfrm>
          <a:prstGeom prst="rect">
            <a:avLst/>
          </a:prstGeom>
        </p:spPr>
      </p:pic>
      <p:sp>
        <p:nvSpPr>
          <p:cNvPr id="10" name="Двенадцатиугольник 9"/>
          <p:cNvSpPr/>
          <p:nvPr/>
        </p:nvSpPr>
        <p:spPr>
          <a:xfrm>
            <a:off x="3315927" y="2635632"/>
            <a:ext cx="2267731" cy="2152031"/>
          </a:xfrm>
          <a:prstGeom prst="dodecag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УПРАВЛЕНИЕ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52298" y="2593128"/>
            <a:ext cx="1623837" cy="5267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Аналитика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64217" y="1762869"/>
            <a:ext cx="1623837" cy="53422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HR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73579" y="1755328"/>
            <a:ext cx="1623837" cy="53422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Безопасность</a:t>
            </a:r>
            <a:endParaRPr lang="ru-RU" sz="1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85497" y="2585689"/>
            <a:ext cx="1623837" cy="53422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ИТ функции</a:t>
            </a:r>
            <a:endParaRPr lang="ru-RU" sz="1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73579" y="5192250"/>
            <a:ext cx="1623837" cy="53422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Контроль и обратная связь</a:t>
            </a:r>
            <a:endParaRPr lang="ru-RU" sz="14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85497" y="4308277"/>
            <a:ext cx="1623837" cy="53422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Стратегические решения</a:t>
            </a:r>
            <a:endParaRPr lang="ru-RU" sz="14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69543" y="5943257"/>
            <a:ext cx="1623837" cy="53422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Операционные решения</a:t>
            </a:r>
            <a:endParaRPr lang="ru-RU" sz="14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964217" y="5190437"/>
            <a:ext cx="1623837" cy="53422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Маркетинг и продвижение</a:t>
            </a:r>
            <a:endParaRPr lang="ru-RU" sz="14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769543" y="997894"/>
            <a:ext cx="1623837" cy="53422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Юридические функции</a:t>
            </a:r>
            <a:endParaRPr lang="ru-RU" sz="14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152298" y="4308277"/>
            <a:ext cx="1623837" cy="5267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Финансы, учет, бухгалтерия</a:t>
            </a:r>
            <a:endParaRPr lang="ru-RU" sz="14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738292" y="3461377"/>
            <a:ext cx="1623837" cy="53422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Орг. проектирование</a:t>
            </a:r>
            <a:endParaRPr lang="ru-RU" sz="14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54762" y="3461377"/>
            <a:ext cx="1623837" cy="5267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Сервисы и оборот документов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0346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864" y="808215"/>
            <a:ext cx="4387428" cy="2408208"/>
          </a:xfrm>
          <a:prstGeom prst="rect">
            <a:avLst/>
          </a:prstGeom>
        </p:spPr>
      </p:pic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700"/>
            <a:ext cx="4745864" cy="3438245"/>
          </a:xfrm>
          <a:prstGeom prst="rect">
            <a:avLst/>
          </a:prstGeom>
        </p:spPr>
      </p:pic>
      <p:pic>
        <p:nvPicPr>
          <p:cNvPr id="4" name="Изображение 39" descr="Tablet Portrai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Изображение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20" y="123661"/>
            <a:ext cx="646942" cy="646942"/>
          </a:xfrm>
          <a:prstGeom prst="rect">
            <a:avLst/>
          </a:prstGeom>
        </p:spPr>
      </p:pic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8646583" y="6516598"/>
            <a:ext cx="455760" cy="2857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fld id="{19A84C97-F42F-3042-87F6-FFE0FD08B63C}" type="slidenum">
              <a:rPr lang="ru-RU">
                <a:solidFill>
                  <a:srgbClr val="37A7DF"/>
                </a:solidFill>
                <a:cs typeface="Arial" pitchFamily="34" charset="0"/>
              </a:rPr>
              <a:pPr algn="r">
                <a:defRPr/>
              </a:pPr>
              <a:t>2</a:t>
            </a:fld>
            <a:endParaRPr lang="ru-RU" dirty="0">
              <a:solidFill>
                <a:srgbClr val="37A7DF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759" y="-32184"/>
            <a:ext cx="6516461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100" b="1" dirty="0" smtClean="0">
                <a:solidFill>
                  <a:srgbClr val="3366FF"/>
                </a:solidFill>
                <a:latin typeface="Open Sans"/>
                <a:cs typeface="Open Sans"/>
              </a:rPr>
              <a:t>ЭВОЛЮЦИЯ РАЗУМА НА ПЛАНЕТЕ</a:t>
            </a:r>
            <a:endParaRPr lang="ru-RU" sz="2100" b="1" dirty="0">
              <a:solidFill>
                <a:srgbClr val="3366FF"/>
              </a:solidFill>
              <a:latin typeface="Open Sans"/>
              <a:cs typeface="Open San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67759" y="766370"/>
            <a:ext cx="8081560" cy="0"/>
          </a:xfrm>
          <a:prstGeom prst="line">
            <a:avLst/>
          </a:prstGeom>
          <a:ln>
            <a:solidFill>
              <a:srgbClr val="2D6F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20" y="97260"/>
            <a:ext cx="1669050" cy="4279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64288" y="80821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008" y="127220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745864" y="3282630"/>
            <a:ext cx="4578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Кроманьонцы – </a:t>
            </a:r>
            <a:r>
              <a:rPr lang="ru-RU" sz="2400" b="1" dirty="0" smtClean="0"/>
              <a:t>групповая коммуникация (речь) </a:t>
            </a:r>
            <a:r>
              <a:rPr lang="ru-RU" sz="2400" dirty="0" smtClean="0"/>
              <a:t>40 </a:t>
            </a:r>
            <a:r>
              <a:rPr lang="ru-RU" sz="2400" dirty="0" err="1" smtClean="0"/>
              <a:t>тыс.лет</a:t>
            </a:r>
            <a:endParaRPr lang="ru-RU" sz="2400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157140" y="4254229"/>
            <a:ext cx="86699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ru-RU" sz="1600" dirty="0" smtClean="0">
                <a:latin typeface="Arial"/>
                <a:cs typeface="Arial"/>
              </a:rPr>
              <a:t>Мир </a:t>
            </a:r>
            <a:r>
              <a:rPr lang="ru-RU" sz="1600" dirty="0">
                <a:latin typeface="Arial"/>
                <a:cs typeface="Arial"/>
              </a:rPr>
              <a:t>стал глобальным и легкодоступным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600" dirty="0" smtClean="0">
                <a:latin typeface="Arial"/>
                <a:cs typeface="Arial"/>
              </a:rPr>
              <a:t>Экология </a:t>
            </a:r>
            <a:r>
              <a:rPr lang="ru-RU" sz="1600" dirty="0">
                <a:latin typeface="Arial"/>
                <a:cs typeface="Arial"/>
              </a:rPr>
              <a:t>планеты ухудшилась из-за действий ноосферы (человечества)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600" dirty="0" smtClean="0">
                <a:latin typeface="Arial"/>
                <a:cs typeface="Arial"/>
              </a:rPr>
              <a:t>Численность </a:t>
            </a:r>
            <a:r>
              <a:rPr lang="ru-RU" sz="1600" dirty="0">
                <a:latin typeface="Arial"/>
                <a:cs typeface="Arial"/>
              </a:rPr>
              <a:t>населения выросла до </a:t>
            </a:r>
            <a:r>
              <a:rPr lang="ru-RU" sz="1600" dirty="0" smtClean="0">
                <a:latin typeface="Arial"/>
                <a:cs typeface="Arial"/>
              </a:rPr>
              <a:t>7,5 </a:t>
            </a:r>
            <a:r>
              <a:rPr lang="ru-RU" sz="1600" dirty="0">
                <a:latin typeface="Arial"/>
                <a:cs typeface="Arial"/>
              </a:rPr>
              <a:t>млрд и скорость роста начинает падать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600" dirty="0" smtClean="0">
                <a:latin typeface="Arial"/>
                <a:cs typeface="Arial"/>
              </a:rPr>
              <a:t>Средний </a:t>
            </a:r>
            <a:r>
              <a:rPr lang="ru-RU" sz="1600" dirty="0">
                <a:latin typeface="Arial"/>
                <a:cs typeface="Arial"/>
              </a:rPr>
              <a:t>срок жизни вырос почти в 2 раза за 100 лет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600" dirty="0" smtClean="0">
                <a:latin typeface="Arial"/>
                <a:cs typeface="Arial"/>
              </a:rPr>
              <a:t>Количество </a:t>
            </a:r>
            <a:r>
              <a:rPr lang="ru-RU" sz="1600" dirty="0">
                <a:latin typeface="Arial"/>
                <a:cs typeface="Arial"/>
              </a:rPr>
              <a:t>народностей и языков сокращается быстрыми </a:t>
            </a:r>
            <a:r>
              <a:rPr lang="ru-RU" sz="1600" dirty="0" smtClean="0">
                <a:latin typeface="Arial"/>
                <a:cs typeface="Arial"/>
              </a:rPr>
              <a:t>темпами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600" dirty="0" smtClean="0">
                <a:latin typeface="Arial"/>
                <a:cs typeface="Arial"/>
              </a:rPr>
              <a:t>Развитие </a:t>
            </a:r>
            <a:r>
              <a:rPr lang="ru-RU" sz="1600" dirty="0">
                <a:latin typeface="Arial"/>
                <a:cs typeface="Arial"/>
              </a:rPr>
              <a:t>человечества в целом и за пределы Земли, в частности, </a:t>
            </a:r>
            <a:r>
              <a:rPr lang="ru-RU" sz="1600" dirty="0" smtClean="0">
                <a:latin typeface="Arial"/>
                <a:cs typeface="Arial"/>
              </a:rPr>
              <a:t>приостановилось. В космос вышли, но остановились</a:t>
            </a:r>
            <a:endParaRPr lang="ru-RU" sz="1600" dirty="0">
              <a:latin typeface="Arial"/>
              <a:cs typeface="Arial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600" dirty="0">
                <a:latin typeface="Arial"/>
                <a:cs typeface="Arial"/>
              </a:rPr>
              <a:t>Культурные коды человечества деградируют,  основываясь на базовом культе денег и на философии комфортного </a:t>
            </a:r>
            <a:r>
              <a:rPr lang="ru-RU" sz="1600" dirty="0" smtClean="0">
                <a:latin typeface="Arial"/>
                <a:cs typeface="Arial"/>
              </a:rPr>
              <a:t>потребления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600" dirty="0" smtClean="0">
                <a:latin typeface="Arial"/>
                <a:cs typeface="Arial"/>
              </a:rPr>
              <a:t>Появился Интернет и все, что с ним </a:t>
            </a:r>
            <a:r>
              <a:rPr lang="ru-RU" sz="1600" dirty="0" smtClean="0">
                <a:latin typeface="Arial"/>
                <a:cs typeface="Arial"/>
              </a:rPr>
              <a:t>связано</a:t>
            </a:r>
            <a:endParaRPr lang="ru-RU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7714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9" descr="Tablet Portra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0" y="123661"/>
            <a:ext cx="646942" cy="646942"/>
          </a:xfrm>
          <a:prstGeom prst="rect">
            <a:avLst/>
          </a:prstGeom>
        </p:spPr>
      </p:pic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8646583" y="6516598"/>
            <a:ext cx="455760" cy="2857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fld id="{19A84C97-F42F-3042-87F6-FFE0FD08B63C}" type="slidenum">
              <a:rPr lang="ru-RU">
                <a:solidFill>
                  <a:srgbClr val="37A7DF"/>
                </a:solidFill>
                <a:cs typeface="Arial" pitchFamily="34" charset="0"/>
              </a:rPr>
              <a:pPr algn="r">
                <a:defRPr/>
              </a:pPr>
              <a:t>20</a:t>
            </a:fld>
            <a:endParaRPr lang="ru-RU" dirty="0">
              <a:solidFill>
                <a:srgbClr val="37A7DF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759" y="-75346"/>
            <a:ext cx="6516461" cy="857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100" b="1" dirty="0" smtClean="0">
                <a:solidFill>
                  <a:srgbClr val="3366FF"/>
                </a:solidFill>
                <a:latin typeface="Open Sans"/>
                <a:cs typeface="Open Sans"/>
              </a:rPr>
              <a:t>АВТОМАТИЗАЦИЯ </a:t>
            </a:r>
            <a:r>
              <a:rPr lang="ru-RU" sz="2100" b="1" dirty="0" smtClean="0">
                <a:solidFill>
                  <a:srgbClr val="3366FF"/>
                </a:solidFill>
                <a:latin typeface="Open Sans"/>
                <a:cs typeface="Open Sans"/>
              </a:rPr>
              <a:t>УСЛУГ И МЕНЕДЖМЕНТА. КОГНИТИВНЫЕ ТЕХНОЛОГИИ.</a:t>
            </a:r>
            <a:endParaRPr lang="ru-RU" sz="2100" b="1" dirty="0">
              <a:solidFill>
                <a:srgbClr val="3366FF"/>
              </a:solidFill>
              <a:latin typeface="Open Sans"/>
              <a:cs typeface="Open San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67759" y="766370"/>
            <a:ext cx="8081560" cy="0"/>
          </a:xfrm>
          <a:prstGeom prst="line">
            <a:avLst/>
          </a:prstGeom>
          <a:ln>
            <a:solidFill>
              <a:srgbClr val="2D6F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20" y="97260"/>
            <a:ext cx="1669050" cy="4279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5364" y="799130"/>
            <a:ext cx="8737645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ru-RU" b="1" dirty="0" smtClean="0"/>
              <a:t>Робот</a:t>
            </a:r>
            <a:r>
              <a:rPr lang="ru-RU" b="1" dirty="0"/>
              <a:t>-диагност </a:t>
            </a:r>
            <a:r>
              <a:rPr lang="mr-IN" dirty="0"/>
              <a:t>–</a:t>
            </a:r>
            <a:r>
              <a:rPr lang="ru-RU" dirty="0"/>
              <a:t> анализирует изображения снимков опухолей и сравнивает с десятками миллионов историй болезней пациентов </a:t>
            </a:r>
            <a:r>
              <a:rPr lang="mr-IN" dirty="0"/>
              <a:t>–</a:t>
            </a:r>
            <a:r>
              <a:rPr lang="ru-RU" dirty="0"/>
              <a:t> точность 95</a:t>
            </a:r>
            <a:r>
              <a:rPr lang="en-US" dirty="0"/>
              <a:t>%</a:t>
            </a:r>
            <a:endParaRPr lang="ru-RU" dirty="0"/>
          </a:p>
          <a:p>
            <a:pPr marL="285750" indent="-285750">
              <a:buFont typeface="Arial" charset="0"/>
              <a:buChar char="•"/>
            </a:pPr>
            <a:endParaRPr lang="ru-RU" dirty="0"/>
          </a:p>
          <a:p>
            <a:pPr marL="285750" indent="-285750">
              <a:buFont typeface="Arial" charset="0"/>
              <a:buChar char="•"/>
            </a:pPr>
            <a:r>
              <a:rPr lang="ru-RU" b="1" dirty="0"/>
              <a:t>Робот-брокер </a:t>
            </a:r>
            <a:r>
              <a:rPr lang="mr-IN" dirty="0"/>
              <a:t>–</a:t>
            </a:r>
            <a:r>
              <a:rPr lang="ru-RU" dirty="0"/>
              <a:t> торгует на фондовой и валютной </a:t>
            </a:r>
            <a:r>
              <a:rPr lang="ru-RU" dirty="0" smtClean="0"/>
              <a:t>бирже</a:t>
            </a:r>
            <a:endParaRPr lang="ru-RU" b="1" dirty="0" smtClean="0"/>
          </a:p>
          <a:p>
            <a:pPr marL="285750" indent="-285750">
              <a:buFont typeface="Arial" charset="0"/>
              <a:buChar char="•"/>
            </a:pPr>
            <a:endParaRPr lang="ru-RU" b="1" dirty="0"/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Робот-водитель </a:t>
            </a:r>
            <a:r>
              <a:rPr lang="mr-IN" dirty="0" smtClean="0"/>
              <a:t>–</a:t>
            </a:r>
            <a:r>
              <a:rPr lang="ru-RU" dirty="0" smtClean="0"/>
              <a:t> интеллект автопилотируемых автомобилей</a:t>
            </a:r>
          </a:p>
          <a:p>
            <a:pPr marL="285750" indent="-285750">
              <a:buFont typeface="Arial" charset="0"/>
              <a:buChar char="•"/>
            </a:pPr>
            <a:endParaRPr lang="ru-RU" b="1" dirty="0" smtClean="0"/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Робот-журналист </a:t>
            </a:r>
            <a:r>
              <a:rPr lang="mr-IN" dirty="0" smtClean="0"/>
              <a:t>–</a:t>
            </a:r>
            <a:r>
              <a:rPr lang="ru-RU" dirty="0" smtClean="0"/>
              <a:t> пишет новости и обзорные статьи</a:t>
            </a:r>
          </a:p>
          <a:p>
            <a:pPr marL="285750" indent="-285750">
              <a:buFont typeface="Arial" charset="0"/>
              <a:buChar char="•"/>
            </a:pPr>
            <a:endParaRPr lang="ru-RU" b="1" dirty="0" smtClean="0"/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Робот-игрок </a:t>
            </a:r>
            <a:r>
              <a:rPr lang="mr-IN" dirty="0" smtClean="0"/>
              <a:t>–</a:t>
            </a:r>
            <a:r>
              <a:rPr lang="ru-RU" dirty="0" smtClean="0"/>
              <a:t> побеждает людей в шахматы, покер, шашки и </a:t>
            </a:r>
            <a:r>
              <a:rPr lang="ru-RU" dirty="0" err="1" smtClean="0"/>
              <a:t>Го</a:t>
            </a:r>
            <a:endParaRPr lang="ru-RU" dirty="0" smtClean="0"/>
          </a:p>
          <a:p>
            <a:pPr marL="285750" indent="-285750">
              <a:buFont typeface="Arial" charset="0"/>
              <a:buChar char="•"/>
            </a:pPr>
            <a:endParaRPr lang="ru-RU" dirty="0"/>
          </a:p>
          <a:p>
            <a:pPr marL="285750" indent="-285750">
              <a:buFont typeface="Arial" charset="0"/>
              <a:buChar char="•"/>
            </a:pPr>
            <a:r>
              <a:rPr lang="ru-RU" b="1" dirty="0"/>
              <a:t>Робот-юрист </a:t>
            </a:r>
            <a:r>
              <a:rPr lang="ru-RU" dirty="0"/>
              <a:t>(в Сбербанке подают исковые заявления, в США анализируют все аналогичные прецеденты и выдают сценарии ведения судебного процесса, оспаривание </a:t>
            </a:r>
            <a:r>
              <a:rPr lang="ru-RU" dirty="0" err="1" smtClean="0"/>
              <a:t>автоштрафов</a:t>
            </a:r>
            <a:r>
              <a:rPr lang="ru-RU" dirty="0" smtClean="0"/>
              <a:t>);</a:t>
            </a:r>
            <a:endParaRPr lang="ru-RU" dirty="0"/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ru-RU" b="1" dirty="0"/>
              <a:t>Робот-аналитик </a:t>
            </a:r>
            <a:r>
              <a:rPr lang="mr-IN" dirty="0"/>
              <a:t>–</a:t>
            </a:r>
            <a:r>
              <a:rPr lang="ru-RU" dirty="0"/>
              <a:t> ищет закономерности в массивах больших данных и обладает прогностическими возможностями</a:t>
            </a:r>
          </a:p>
          <a:p>
            <a:pPr marL="285750" indent="-285750">
              <a:buFont typeface="Arial" charset="0"/>
              <a:buChar char="•"/>
            </a:pPr>
            <a:endParaRPr lang="ru-RU" b="1" dirty="0"/>
          </a:p>
          <a:p>
            <a:pPr marL="285750" indent="-285750">
              <a:buFont typeface="Arial" charset="0"/>
              <a:buChar char="•"/>
            </a:pPr>
            <a:r>
              <a:rPr lang="ru-RU" b="1" dirty="0"/>
              <a:t>Робот-рекрутер</a:t>
            </a:r>
            <a:r>
              <a:rPr lang="ru-RU" dirty="0"/>
              <a:t> – анализирует и сортирует резюме </a:t>
            </a:r>
            <a:r>
              <a:rPr lang="ru-RU" dirty="0" smtClean="0"/>
              <a:t>кандидатов (Робот ВЕРА).</a:t>
            </a:r>
            <a:endParaRPr lang="ru-RU" dirty="0"/>
          </a:p>
          <a:p>
            <a:pPr marL="285750" indent="-285750">
              <a:buFont typeface="Arial" charset="0"/>
              <a:buChar char="•"/>
            </a:pPr>
            <a:endParaRPr lang="ru-RU" dirty="0"/>
          </a:p>
          <a:p>
            <a:pPr marL="285750" indent="-285750">
              <a:buFont typeface="Arial" charset="0"/>
              <a:buChar char="•"/>
            </a:pPr>
            <a:r>
              <a:rPr lang="ru-RU" b="1" dirty="0"/>
              <a:t>Робот-контролер</a:t>
            </a:r>
            <a:r>
              <a:rPr lang="ru-RU" dirty="0"/>
              <a:t> – контроль за процессами и состоянием человека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895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39" descr="Tablet Portra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30" y="2517306"/>
            <a:ext cx="8945450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5600" b="1" dirty="0" smtClean="0">
                <a:solidFill>
                  <a:srgbClr val="3366FF"/>
                </a:solidFill>
                <a:latin typeface="Open Sans"/>
                <a:cs typeface="Open Sans"/>
              </a:rPr>
              <a:t>ЧТО ЖЕ ДЕЛАТЬ </a:t>
            </a:r>
            <a:r>
              <a:rPr lang="en-US" sz="5600" b="1" dirty="0" smtClean="0">
                <a:solidFill>
                  <a:srgbClr val="3366FF"/>
                </a:solidFill>
                <a:latin typeface="Open Sans"/>
                <a:cs typeface="Open Sans"/>
              </a:rPr>
              <a:t>HR</a:t>
            </a:r>
            <a:r>
              <a:rPr lang="ru-RU" sz="5600" b="1" dirty="0" err="1" smtClean="0">
                <a:solidFill>
                  <a:srgbClr val="3366FF"/>
                </a:solidFill>
                <a:latin typeface="Open Sans"/>
                <a:cs typeface="Open Sans"/>
              </a:rPr>
              <a:t>ам</a:t>
            </a:r>
            <a:r>
              <a:rPr lang="ru-RU" sz="5600" b="1" dirty="0" smtClean="0">
                <a:solidFill>
                  <a:srgbClr val="3366FF"/>
                </a:solidFill>
                <a:latin typeface="Open Sans"/>
                <a:cs typeface="Open Sans"/>
              </a:rPr>
              <a:t>?</a:t>
            </a:r>
            <a:endParaRPr lang="ru-RU" sz="5600" b="1" dirty="0">
              <a:solidFill>
                <a:srgbClr val="3366FF"/>
              </a:solidFill>
              <a:latin typeface="Open Sans"/>
              <a:cs typeface="Open Sans"/>
            </a:endParaRPr>
          </a:p>
        </p:txBody>
      </p:sp>
      <p:pic>
        <p:nvPicPr>
          <p:cNvPr id="10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0" y="123661"/>
            <a:ext cx="646942" cy="646942"/>
          </a:xfrm>
          <a:prstGeom prst="rect">
            <a:avLst/>
          </a:prstGeom>
        </p:spPr>
      </p:pic>
      <p:sp>
        <p:nvSpPr>
          <p:cNvPr id="131" name="Номер слайда 3"/>
          <p:cNvSpPr txBox="1">
            <a:spLocks/>
          </p:cNvSpPr>
          <p:nvPr/>
        </p:nvSpPr>
        <p:spPr bwMode="auto">
          <a:xfrm>
            <a:off x="8660694" y="6488376"/>
            <a:ext cx="455760" cy="2857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fld id="{19A84C97-F42F-3042-87F6-FFE0FD08B63C}" type="slidenum">
              <a:rPr lang="ru-RU">
                <a:solidFill>
                  <a:srgbClr val="37A7DF"/>
                </a:solidFill>
                <a:cs typeface="Arial" pitchFamily="34" charset="0"/>
              </a:rPr>
              <a:pPr algn="r">
                <a:defRPr/>
              </a:pPr>
              <a:t>21</a:t>
            </a:fld>
            <a:endParaRPr lang="ru-RU" dirty="0">
              <a:solidFill>
                <a:srgbClr val="37A7DF"/>
              </a:solidFill>
              <a:cs typeface="Arial" pitchFamily="34" charset="0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20" y="97260"/>
            <a:ext cx="1669050" cy="42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5437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39" descr="Tablet Portra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987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3657" y="150139"/>
            <a:ext cx="7503359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 dirty="0" smtClean="0">
                <a:solidFill>
                  <a:srgbClr val="3366FF"/>
                </a:solidFill>
                <a:latin typeface="Open Sans"/>
                <a:cs typeface="Open Sans"/>
              </a:rPr>
              <a:t>HR</a:t>
            </a:r>
            <a:r>
              <a:rPr lang="ru-RU" sz="2100" b="1" dirty="0" smtClean="0">
                <a:solidFill>
                  <a:srgbClr val="3366FF"/>
                </a:solidFill>
                <a:latin typeface="Open Sans"/>
                <a:cs typeface="Open Sans"/>
              </a:rPr>
              <a:t>. ВОЗМОЖНОСТИ РАЗВИТИЯ КАРЬЕРЫ</a:t>
            </a:r>
            <a:endParaRPr lang="ru-RU" sz="2100" b="1" dirty="0">
              <a:solidFill>
                <a:srgbClr val="3366FF"/>
              </a:solidFill>
              <a:latin typeface="Open Sans"/>
              <a:cs typeface="Open San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67759" y="770603"/>
            <a:ext cx="8081560" cy="0"/>
          </a:xfrm>
          <a:prstGeom prst="line">
            <a:avLst/>
          </a:prstGeom>
          <a:ln>
            <a:solidFill>
              <a:srgbClr val="2D6F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0" y="123661"/>
            <a:ext cx="646942" cy="646942"/>
          </a:xfrm>
          <a:prstGeom prst="rect">
            <a:avLst/>
          </a:prstGeom>
        </p:spPr>
      </p:pic>
      <p:sp>
        <p:nvSpPr>
          <p:cNvPr id="131" name="Номер слайда 3"/>
          <p:cNvSpPr txBox="1">
            <a:spLocks/>
          </p:cNvSpPr>
          <p:nvPr/>
        </p:nvSpPr>
        <p:spPr bwMode="auto">
          <a:xfrm>
            <a:off x="8604250" y="6488376"/>
            <a:ext cx="455760" cy="2857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fld id="{19A84C97-F42F-3042-87F6-FFE0FD08B63C}" type="slidenum">
              <a:rPr lang="ru-RU">
                <a:solidFill>
                  <a:srgbClr val="37A7DF"/>
                </a:solidFill>
                <a:cs typeface="Arial" pitchFamily="34" charset="0"/>
              </a:rPr>
              <a:pPr algn="r">
                <a:defRPr/>
              </a:pPr>
              <a:t>22</a:t>
            </a:fld>
            <a:endParaRPr lang="ru-RU" dirty="0">
              <a:solidFill>
                <a:srgbClr val="37A7DF"/>
              </a:solidFill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129" y="1058401"/>
            <a:ext cx="855265" cy="3937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ТОПЫ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7129" y="1614325"/>
            <a:ext cx="1856292" cy="5969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ЛИНЕЙНЫЕ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7128" y="2390987"/>
            <a:ext cx="2756359" cy="7187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СПЕЦИАЛИСТЫ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025884" y="2561482"/>
            <a:ext cx="1030531" cy="548269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41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41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HR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73171" y="3588121"/>
            <a:ext cx="3251200" cy="1158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Tx/>
              <a:buAutoNum type="arabicPeriod"/>
              <a:defRPr/>
            </a:pPr>
            <a:r>
              <a:rPr lang="ru-RU" dirty="0" smtClean="0">
                <a:solidFill>
                  <a:srgbClr val="0A75FF"/>
                </a:solidFill>
                <a:latin typeface="Arial" pitchFamily="34" charset="0"/>
                <a:cs typeface="Arial" pitchFamily="34" charset="0"/>
              </a:rPr>
              <a:t>Рост в функции</a:t>
            </a:r>
          </a:p>
          <a:p>
            <a:pPr marL="342900" indent="-342900">
              <a:lnSpc>
                <a:spcPct val="130000"/>
              </a:lnSpc>
              <a:buFontTx/>
              <a:buAutoNum type="arabicPeriod"/>
              <a:defRPr/>
            </a:pPr>
            <a:r>
              <a:rPr lang="ru-RU" dirty="0" smtClean="0">
                <a:solidFill>
                  <a:srgbClr val="0A75FF"/>
                </a:solidFill>
                <a:latin typeface="Arial" pitchFamily="34" charset="0"/>
                <a:cs typeface="Arial" pitchFamily="34" charset="0"/>
              </a:rPr>
              <a:t>Рост в другой функции</a:t>
            </a:r>
          </a:p>
          <a:p>
            <a:pPr marL="342900" indent="-342900">
              <a:lnSpc>
                <a:spcPct val="130000"/>
              </a:lnSpc>
              <a:buFontTx/>
              <a:buAutoNum type="arabicPeriod"/>
              <a:defRPr/>
            </a:pPr>
            <a:r>
              <a:rPr lang="ru-RU" dirty="0" smtClean="0">
                <a:solidFill>
                  <a:srgbClr val="0A75FF"/>
                </a:solidFill>
                <a:latin typeface="Arial" pitchFamily="34" charset="0"/>
                <a:cs typeface="Arial" pitchFamily="34" charset="0"/>
              </a:rPr>
              <a:t>Долгая остановка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364708" y="5486494"/>
            <a:ext cx="4128138" cy="1158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ru-RU" dirty="0" smtClean="0">
                <a:solidFill>
                  <a:srgbClr val="0A75FF"/>
                </a:solidFill>
                <a:latin typeface="Arial" pitchFamily="34" charset="0"/>
                <a:cs typeface="Arial" pitchFamily="34" charset="0"/>
              </a:rPr>
              <a:t>4. Аутсорсинг в функции</a:t>
            </a:r>
          </a:p>
          <a:p>
            <a:pPr>
              <a:lnSpc>
                <a:spcPct val="130000"/>
              </a:lnSpc>
              <a:defRPr/>
            </a:pPr>
            <a:r>
              <a:rPr lang="ru-RU" dirty="0" smtClean="0">
                <a:solidFill>
                  <a:srgbClr val="0A75FF"/>
                </a:solidFill>
                <a:latin typeface="Arial" pitchFamily="34" charset="0"/>
                <a:cs typeface="Arial" pitchFamily="34" charset="0"/>
              </a:rPr>
              <a:t>5. Свой бизнес</a:t>
            </a:r>
          </a:p>
          <a:p>
            <a:pPr>
              <a:lnSpc>
                <a:spcPct val="130000"/>
              </a:lnSpc>
              <a:defRPr/>
            </a:pPr>
            <a:r>
              <a:rPr lang="ru-RU" dirty="0" smtClean="0">
                <a:solidFill>
                  <a:srgbClr val="0A75FF"/>
                </a:solidFill>
                <a:latin typeface="Arial" pitchFamily="34" charset="0"/>
                <a:cs typeface="Arial" pitchFamily="34" charset="0"/>
              </a:rPr>
              <a:t>6. Другая сфера жизнедеятельности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7008" y="6127392"/>
            <a:ext cx="1301502" cy="517881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 </a:t>
            </a:r>
            <a:r>
              <a:rPr lang="en-US" sz="1400" b="1" dirty="0" smtClean="0">
                <a:solidFill>
                  <a:schemeClr val="tx1"/>
                </a:solidFill>
              </a:rPr>
              <a:t>HR </a:t>
            </a:r>
            <a:r>
              <a:rPr lang="ru-RU" sz="1400" b="1" dirty="0" smtClean="0">
                <a:solidFill>
                  <a:schemeClr val="tx1"/>
                </a:solidFill>
              </a:rPr>
              <a:t>на 100 сотрудников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34459" y="4746900"/>
            <a:ext cx="1301502" cy="51788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 </a:t>
            </a:r>
            <a:r>
              <a:rPr lang="en-US" sz="1400" b="1" dirty="0" smtClean="0">
                <a:solidFill>
                  <a:schemeClr val="tx1"/>
                </a:solidFill>
              </a:rPr>
              <a:t>HR </a:t>
            </a:r>
            <a:r>
              <a:rPr lang="ru-RU" sz="1400" b="1" dirty="0" smtClean="0">
                <a:solidFill>
                  <a:schemeClr val="tx1"/>
                </a:solidFill>
              </a:rPr>
              <a:t>на 1000 сотрудников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1528880" y="5301465"/>
            <a:ext cx="1800134" cy="1072622"/>
          </a:xfrm>
          <a:custGeom>
            <a:avLst/>
            <a:gdLst>
              <a:gd name="connsiteX0" fmla="*/ 0 w 1800134"/>
              <a:gd name="connsiteY0" fmla="*/ 1072622 h 1072622"/>
              <a:gd name="connsiteX1" fmla="*/ 567166 w 1800134"/>
              <a:gd name="connsiteY1" fmla="*/ 1023306 h 1072622"/>
              <a:gd name="connsiteX2" fmla="*/ 727452 w 1800134"/>
              <a:gd name="connsiteY2" fmla="*/ 567134 h 1072622"/>
              <a:gd name="connsiteX3" fmla="*/ 1430244 w 1800134"/>
              <a:gd name="connsiteY3" fmla="*/ 493160 h 1072622"/>
              <a:gd name="connsiteX4" fmla="*/ 1800134 w 1800134"/>
              <a:gd name="connsiteY4" fmla="*/ 0 h 107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134" h="1072622">
                <a:moveTo>
                  <a:pt x="0" y="1072622"/>
                </a:moveTo>
                <a:lnTo>
                  <a:pt x="567166" y="1023306"/>
                </a:lnTo>
                <a:cubicBezTo>
                  <a:pt x="688408" y="939058"/>
                  <a:pt x="583606" y="655492"/>
                  <a:pt x="727452" y="567134"/>
                </a:cubicBezTo>
                <a:cubicBezTo>
                  <a:pt x="871298" y="478776"/>
                  <a:pt x="1251464" y="587682"/>
                  <a:pt x="1430244" y="493160"/>
                </a:cubicBezTo>
                <a:cubicBezTo>
                  <a:pt x="1609024" y="398638"/>
                  <a:pt x="1800134" y="0"/>
                  <a:pt x="180013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698904" y="865651"/>
            <a:ext cx="52504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Ключевые функции тех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HR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кто остается в бизнесе:</a:t>
            </a:r>
          </a:p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1) Сокращения и оптимизация численности</a:t>
            </a:r>
          </a:p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2) Улучшение коммуникаций между людьми</a:t>
            </a:r>
          </a:p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3) Внедрение новых технологий 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робот по подбору персонала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робот по обучению и аттестации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Роботы по учету и мотивация (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kpi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пр.)</a:t>
            </a:r>
          </a:p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4) Разрешение конфликтов между людьми и роботами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Лишь у 10% специалистов, работающих в корпорациях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НКО, функции слабо изменятся.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0075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9" descr="Tablet Portra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0" y="123661"/>
            <a:ext cx="646942" cy="646942"/>
          </a:xfrm>
          <a:prstGeom prst="rect">
            <a:avLst/>
          </a:prstGeom>
        </p:spPr>
      </p:pic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8646583" y="6516598"/>
            <a:ext cx="455760" cy="2857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fld id="{19A84C97-F42F-3042-87F6-FFE0FD08B63C}" type="slidenum">
              <a:rPr lang="ru-RU">
                <a:solidFill>
                  <a:srgbClr val="37A7DF"/>
                </a:solidFill>
                <a:cs typeface="Arial" pitchFamily="34" charset="0"/>
              </a:rPr>
              <a:pPr algn="r">
                <a:defRPr/>
              </a:pPr>
              <a:t>23</a:t>
            </a:fld>
            <a:endParaRPr lang="ru-RU" dirty="0">
              <a:solidFill>
                <a:srgbClr val="37A7DF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759" y="126585"/>
            <a:ext cx="6516461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100" b="1" dirty="0" smtClean="0">
                <a:solidFill>
                  <a:srgbClr val="3366FF"/>
                </a:solidFill>
                <a:latin typeface="Open Sans"/>
                <a:cs typeface="Open Sans"/>
              </a:rPr>
              <a:t>УСЛУГИ</a:t>
            </a:r>
            <a:endParaRPr lang="ru-RU" sz="2100" b="1" dirty="0">
              <a:solidFill>
                <a:srgbClr val="3366FF"/>
              </a:solidFill>
              <a:latin typeface="Open Sans"/>
              <a:cs typeface="Open San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67759" y="766370"/>
            <a:ext cx="8081560" cy="0"/>
          </a:xfrm>
          <a:prstGeom prst="line">
            <a:avLst/>
          </a:prstGeom>
          <a:ln>
            <a:solidFill>
              <a:srgbClr val="2D6F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20" y="97260"/>
            <a:ext cx="1669050" cy="427962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43100" y="3228333"/>
            <a:ext cx="8841499" cy="23109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УСЛУГИ ДЛЯ </a:t>
            </a:r>
          </a:p>
          <a:p>
            <a:r>
              <a:rPr lang="ru-RU" sz="1600" b="1" dirty="0" smtClean="0">
                <a:solidFill>
                  <a:srgbClr val="0000FF"/>
                </a:solidFill>
              </a:rPr>
              <a:t>ЛЮДЕЙ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3100" y="1743531"/>
            <a:ext cx="8841499" cy="13260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УСЛУГИ ДЛЯ </a:t>
            </a:r>
          </a:p>
          <a:p>
            <a:r>
              <a:rPr lang="ru-RU" sz="1600" b="1" dirty="0" smtClean="0">
                <a:solidFill>
                  <a:srgbClr val="0000FF"/>
                </a:solidFill>
              </a:rPr>
              <a:t>ОРГАНИЗАЦИЙ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43100" y="5683874"/>
            <a:ext cx="8841499" cy="6669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УСЛУГИ ДЛЯ </a:t>
            </a:r>
          </a:p>
          <a:p>
            <a:r>
              <a:rPr lang="ru-RU" sz="1600" b="1" dirty="0" smtClean="0">
                <a:solidFill>
                  <a:srgbClr val="0000FF"/>
                </a:solidFill>
              </a:rPr>
              <a:t>ЖИВОТНЫХ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669065" y="925138"/>
            <a:ext cx="1838476" cy="5408030"/>
          </a:xfrm>
          <a:prstGeom prst="roundRect">
            <a:avLst>
              <a:gd name="adj" fmla="val 6498"/>
            </a:avLst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3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ГОС. УСЛУГИ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И Т.П.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639923" y="907498"/>
            <a:ext cx="1946717" cy="5443311"/>
          </a:xfrm>
          <a:prstGeom prst="roundRect">
            <a:avLst>
              <a:gd name="adj" fmla="val 4887"/>
            </a:avLst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3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ШОУ-БИЗНЕС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290202" y="925138"/>
            <a:ext cx="1694397" cy="5443311"/>
          </a:xfrm>
          <a:prstGeom prst="roundRect">
            <a:avLst>
              <a:gd name="adj" fmla="val 8465"/>
            </a:avLst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3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ФИНАНСЫ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5578101" y="925138"/>
            <a:ext cx="1621459" cy="5443311"/>
          </a:xfrm>
          <a:prstGeom prst="roundRect">
            <a:avLst>
              <a:gd name="adj" fmla="val 8465"/>
            </a:avLst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3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ДРУГИЕ УСЛУГИ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78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39" descr="Tablet Portra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3657" y="150139"/>
            <a:ext cx="7503359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100" b="1" dirty="0" smtClean="0">
                <a:solidFill>
                  <a:srgbClr val="3366FF"/>
                </a:solidFill>
                <a:latin typeface="Open Sans"/>
                <a:cs typeface="Open Sans"/>
              </a:rPr>
              <a:t>А что есть КРОМЕ бизнеса</a:t>
            </a:r>
            <a:endParaRPr lang="ru-RU" sz="2100" b="1" dirty="0">
              <a:solidFill>
                <a:srgbClr val="3366FF"/>
              </a:solidFill>
              <a:latin typeface="Open Sans"/>
              <a:cs typeface="Open San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67759" y="770603"/>
            <a:ext cx="8081560" cy="0"/>
          </a:xfrm>
          <a:prstGeom prst="line">
            <a:avLst/>
          </a:prstGeom>
          <a:ln>
            <a:solidFill>
              <a:srgbClr val="2D6F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0" y="123661"/>
            <a:ext cx="646942" cy="646942"/>
          </a:xfrm>
          <a:prstGeom prst="rect">
            <a:avLst/>
          </a:prstGeom>
        </p:spPr>
      </p:pic>
      <p:sp>
        <p:nvSpPr>
          <p:cNvPr id="131" name="Номер слайда 3"/>
          <p:cNvSpPr txBox="1">
            <a:spLocks/>
          </p:cNvSpPr>
          <p:nvPr/>
        </p:nvSpPr>
        <p:spPr bwMode="auto">
          <a:xfrm>
            <a:off x="8604250" y="6488376"/>
            <a:ext cx="455760" cy="2857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fld id="{19A84C97-F42F-3042-87F6-FFE0FD08B63C}" type="slidenum">
              <a:rPr lang="ru-RU">
                <a:solidFill>
                  <a:srgbClr val="37A7DF"/>
                </a:solidFill>
                <a:cs typeface="Arial" pitchFamily="34" charset="0"/>
              </a:rPr>
              <a:pPr algn="r">
                <a:defRPr/>
              </a:pPr>
              <a:t>24</a:t>
            </a:fld>
            <a:endParaRPr lang="ru-RU" dirty="0">
              <a:solidFill>
                <a:srgbClr val="37A7DF"/>
              </a:solidFill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660400" y="1028700"/>
            <a:ext cx="38100" cy="4775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25500" y="1181100"/>
            <a:ext cx="7493000" cy="14097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74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7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Пассионарии</a:t>
            </a:r>
            <a:endParaRPr lang="ru-RU" sz="4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5500" y="2787650"/>
            <a:ext cx="7493000" cy="1409700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Гармоничные </a:t>
            </a:r>
          </a:p>
          <a:p>
            <a:pPr algn="ctr"/>
            <a:r>
              <a:rPr lang="ru-RU" sz="4000" dirty="0" smtClean="0"/>
              <a:t>(в равновесии с природой)</a:t>
            </a:r>
            <a:endParaRPr lang="ru-RU" sz="4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5500" y="4394200"/>
            <a:ext cx="7493000" cy="14097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76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7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solidFill>
                  <a:schemeClr val="bg1"/>
                </a:solidFill>
              </a:rPr>
              <a:t>Субпассионарии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79900" y="1028700"/>
            <a:ext cx="927100" cy="490220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100000"/>
                  <a:shade val="100000"/>
                  <a:satMod val="130000"/>
                  <a:alpha val="83000"/>
                </a:schemeClr>
              </a:gs>
              <a:gs pos="100000">
                <a:schemeClr val="accent5">
                  <a:tint val="50000"/>
                  <a:shade val="100000"/>
                  <a:satMod val="350000"/>
                  <a:alpha val="83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БИЗНЕС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24200" y="1028700"/>
            <a:ext cx="990600" cy="4902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СПОРТ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5500" y="1028700"/>
            <a:ext cx="990600" cy="4902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НАУКА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93900" y="1028700"/>
            <a:ext cx="990600" cy="4902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ПОЛИТИКА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97500" y="1028700"/>
            <a:ext cx="927100" cy="4902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АРМИЯ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77000" y="1028700"/>
            <a:ext cx="927100" cy="4902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НКО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56500" y="1028700"/>
            <a:ext cx="927100" cy="4902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КУЛЬТУРА</a:t>
            </a:r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17424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0" y="2071317"/>
            <a:ext cx="1744858" cy="2027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Изображение 39" descr="Tablet Portrai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3657" y="150139"/>
            <a:ext cx="6190563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100" b="1" dirty="0" smtClean="0">
                <a:solidFill>
                  <a:srgbClr val="3366FF"/>
                </a:solidFill>
                <a:latin typeface="Open Sans"/>
                <a:cs typeface="Open Sans"/>
              </a:rPr>
              <a:t>БАРЬЕРЫ И РИСКИ</a:t>
            </a:r>
            <a:endParaRPr lang="ru-RU" sz="2100" b="1" dirty="0">
              <a:solidFill>
                <a:srgbClr val="3366FF"/>
              </a:solidFill>
              <a:latin typeface="Open Sans"/>
              <a:cs typeface="Open San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67759" y="770603"/>
            <a:ext cx="8081560" cy="0"/>
          </a:xfrm>
          <a:prstGeom prst="line">
            <a:avLst/>
          </a:prstGeom>
          <a:ln>
            <a:solidFill>
              <a:srgbClr val="2D6F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Изображение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20" y="123661"/>
            <a:ext cx="646942" cy="646942"/>
          </a:xfrm>
          <a:prstGeom prst="rect">
            <a:avLst/>
          </a:prstGeom>
        </p:spPr>
      </p:pic>
      <p:sp>
        <p:nvSpPr>
          <p:cNvPr id="131" name="Номер слайда 3"/>
          <p:cNvSpPr txBox="1">
            <a:spLocks/>
          </p:cNvSpPr>
          <p:nvPr/>
        </p:nvSpPr>
        <p:spPr bwMode="auto">
          <a:xfrm>
            <a:off x="8660694" y="6488376"/>
            <a:ext cx="455760" cy="2857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fld id="{19A84C97-F42F-3042-87F6-FFE0FD08B63C}" type="slidenum">
              <a:rPr lang="ru-RU">
                <a:solidFill>
                  <a:srgbClr val="37A7DF"/>
                </a:solidFill>
                <a:cs typeface="Arial" pitchFamily="34" charset="0"/>
              </a:rPr>
              <a:pPr algn="r">
                <a:defRPr/>
              </a:pPr>
              <a:t>25</a:t>
            </a:fld>
            <a:endParaRPr lang="ru-RU" dirty="0">
              <a:solidFill>
                <a:srgbClr val="37A7DF"/>
              </a:solidFill>
              <a:cs typeface="Arial" pitchFamily="34" charset="0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20" y="97260"/>
            <a:ext cx="1669050" cy="4279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64288" y="443959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4008" y="490359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763688" y="1398425"/>
            <a:ext cx="7185631" cy="10618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/>
              <a:t>Страх </a:t>
            </a:r>
            <a:r>
              <a:rPr lang="ru-RU" sz="2400" dirty="0"/>
              <a:t>потери рабочих мест породил широкую дискуссию о будущем рабочих мест</a:t>
            </a:r>
            <a:r>
              <a:rPr lang="ru-RU" sz="1500" dirty="0" smtClean="0"/>
              <a:t>:</a:t>
            </a:r>
            <a:endParaRPr lang="ru-RU" sz="1500" dirty="0"/>
          </a:p>
          <a:p>
            <a:pPr marL="285750" indent="-285750">
              <a:buFont typeface="Wingdings" pitchFamily="2" charset="2"/>
              <a:buChar char="ü"/>
            </a:pPr>
            <a:endParaRPr lang="ru-RU" sz="1500" dirty="0" smtClean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62498" y="2863742"/>
            <a:ext cx="7204461" cy="269304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lvl="1"/>
            <a:r>
              <a:rPr lang="en-US" sz="2200" u="sng" dirty="0" smtClean="0"/>
              <a:t>Gartner</a:t>
            </a:r>
            <a:r>
              <a:rPr lang="ru-RU" sz="2200" u="sng" dirty="0" smtClean="0"/>
              <a:t>: </a:t>
            </a:r>
            <a:r>
              <a:rPr lang="ru-RU" sz="2200" dirty="0"/>
              <a:t>роботы могут занять треть рабочих мест в мире к 2025 году;</a:t>
            </a:r>
          </a:p>
          <a:p>
            <a:pPr marL="0" lvl="1"/>
            <a:endParaRPr lang="ru-RU" sz="2200" u="sng" dirty="0"/>
          </a:p>
          <a:p>
            <a:pPr marL="0" lvl="1"/>
            <a:r>
              <a:rPr lang="en-US" sz="2200" u="sng" dirty="0" smtClean="0"/>
              <a:t>IFR</a:t>
            </a:r>
            <a:r>
              <a:rPr lang="en-US" sz="2200" dirty="0"/>
              <a:t>: </a:t>
            </a:r>
            <a:r>
              <a:rPr lang="ru-RU" sz="2200" dirty="0"/>
              <a:t>люди будут избавлены от необходимости выполнять рутинные операции и смогут сосредоточиться на творческой деятельности, развитие </a:t>
            </a:r>
            <a:r>
              <a:rPr lang="ru-RU" sz="2200" dirty="0" smtClean="0"/>
              <a:t>робототехники </a:t>
            </a:r>
            <a:r>
              <a:rPr lang="ru-RU" sz="2200" dirty="0"/>
              <a:t>создает новые рабочие места; </a:t>
            </a:r>
          </a:p>
          <a:p>
            <a:pPr marL="0" lvl="1"/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4049526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39" descr="Tablet Portra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3657" y="150139"/>
            <a:ext cx="6190563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 dirty="0">
                <a:solidFill>
                  <a:srgbClr val="3366FF"/>
                </a:solidFill>
                <a:latin typeface="Open Sans"/>
                <a:cs typeface="Open Sans"/>
              </a:rPr>
              <a:t> </a:t>
            </a:r>
            <a:r>
              <a:rPr lang="ru-RU" sz="2100" b="1" dirty="0" smtClean="0">
                <a:solidFill>
                  <a:srgbClr val="3366FF"/>
                </a:solidFill>
                <a:latin typeface="Open Sans"/>
                <a:cs typeface="Open Sans"/>
              </a:rPr>
              <a:t>НОВАЯ ФАЗА РАЗВИТИЯ ЧЕЛОВЕЧЕСТВА</a:t>
            </a:r>
            <a:endParaRPr lang="ru-RU" sz="2100" b="1" dirty="0">
              <a:solidFill>
                <a:srgbClr val="3366FF"/>
              </a:solidFill>
              <a:latin typeface="Open Sans"/>
              <a:cs typeface="Open San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67759" y="770603"/>
            <a:ext cx="8081560" cy="0"/>
          </a:xfrm>
          <a:prstGeom prst="line">
            <a:avLst/>
          </a:prstGeom>
          <a:ln>
            <a:solidFill>
              <a:srgbClr val="2D6F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0" y="123661"/>
            <a:ext cx="646942" cy="646942"/>
          </a:xfrm>
          <a:prstGeom prst="rect">
            <a:avLst/>
          </a:prstGeom>
        </p:spPr>
      </p:pic>
      <p:sp>
        <p:nvSpPr>
          <p:cNvPr id="131" name="Номер слайда 3"/>
          <p:cNvSpPr txBox="1">
            <a:spLocks/>
          </p:cNvSpPr>
          <p:nvPr/>
        </p:nvSpPr>
        <p:spPr bwMode="auto">
          <a:xfrm>
            <a:off x="8660694" y="6488376"/>
            <a:ext cx="455760" cy="2857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fld id="{19A84C97-F42F-3042-87F6-FFE0FD08B63C}" type="slidenum">
              <a:rPr lang="ru-RU">
                <a:solidFill>
                  <a:srgbClr val="37A7DF"/>
                </a:solidFill>
                <a:cs typeface="Arial" pitchFamily="34" charset="0"/>
              </a:rPr>
              <a:pPr algn="r">
                <a:defRPr/>
              </a:pPr>
              <a:t>26</a:t>
            </a:fld>
            <a:endParaRPr lang="ru-RU" dirty="0">
              <a:solidFill>
                <a:srgbClr val="37A7DF"/>
              </a:solidFill>
              <a:cs typeface="Arial" pitchFamily="34" charset="0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20" y="97260"/>
            <a:ext cx="1669050" cy="4279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64288" y="443959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4008" y="490359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550409" y="1465491"/>
            <a:ext cx="37021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/>
              <a:t>Гибридная цивилизация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/>
              <a:t>Гибридный разум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/>
              <a:t>Это хорошо или плохо?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/>
              <a:t>Это уже так.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400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93779"/>
            <a:ext cx="4968552" cy="341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8766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39" descr="Tablet Portra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3657" y="150139"/>
            <a:ext cx="6190563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 dirty="0">
                <a:solidFill>
                  <a:srgbClr val="3366FF"/>
                </a:solidFill>
                <a:latin typeface="Open Sans"/>
                <a:cs typeface="Open Sans"/>
              </a:rPr>
              <a:t> </a:t>
            </a:r>
            <a:r>
              <a:rPr lang="ru-RU" sz="2100" b="1" dirty="0" smtClean="0">
                <a:solidFill>
                  <a:srgbClr val="3366FF"/>
                </a:solidFill>
                <a:latin typeface="Open Sans"/>
                <a:cs typeface="Open Sans"/>
              </a:rPr>
              <a:t>К ЧЕМУ ГОТОВИТЬ НАШИХ ДЕТЕЙ?</a:t>
            </a:r>
            <a:endParaRPr lang="ru-RU" sz="2100" b="1" dirty="0">
              <a:solidFill>
                <a:srgbClr val="3366FF"/>
              </a:solidFill>
              <a:latin typeface="Open Sans"/>
              <a:cs typeface="Open San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67759" y="770603"/>
            <a:ext cx="8081560" cy="0"/>
          </a:xfrm>
          <a:prstGeom prst="line">
            <a:avLst/>
          </a:prstGeom>
          <a:ln>
            <a:solidFill>
              <a:srgbClr val="2D6F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0" y="123661"/>
            <a:ext cx="646942" cy="646942"/>
          </a:xfrm>
          <a:prstGeom prst="rect">
            <a:avLst/>
          </a:prstGeom>
        </p:spPr>
      </p:pic>
      <p:sp>
        <p:nvSpPr>
          <p:cNvPr id="131" name="Номер слайда 3"/>
          <p:cNvSpPr txBox="1">
            <a:spLocks/>
          </p:cNvSpPr>
          <p:nvPr/>
        </p:nvSpPr>
        <p:spPr bwMode="auto">
          <a:xfrm>
            <a:off x="8660694" y="6488376"/>
            <a:ext cx="455760" cy="2857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fld id="{19A84C97-F42F-3042-87F6-FFE0FD08B63C}" type="slidenum">
              <a:rPr lang="ru-RU">
                <a:solidFill>
                  <a:srgbClr val="37A7DF"/>
                </a:solidFill>
                <a:cs typeface="Arial" pitchFamily="34" charset="0"/>
              </a:rPr>
              <a:pPr algn="r">
                <a:defRPr/>
              </a:pPr>
              <a:t>27</a:t>
            </a:fld>
            <a:endParaRPr lang="ru-RU" dirty="0">
              <a:solidFill>
                <a:srgbClr val="37A7DF"/>
              </a:solidFill>
              <a:cs typeface="Arial" pitchFamily="34" charset="0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20" y="97260"/>
            <a:ext cx="1669050" cy="427962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4574312" y="1269886"/>
            <a:ext cx="12329" cy="51042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886441" y="3698697"/>
            <a:ext cx="532642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272774" y="3504941"/>
            <a:ext cx="11977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интеллект</a:t>
            </a:r>
            <a:endParaRPr lang="ru-RU" sz="1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19458" y="3406309"/>
            <a:ext cx="119771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Ручной труд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987783" y="881743"/>
            <a:ext cx="11977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творчество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975453" y="6361758"/>
            <a:ext cx="11977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рутина</a:t>
            </a:r>
            <a:endParaRPr lang="ru-RU" sz="1600" b="1" dirty="0"/>
          </a:p>
        </p:txBody>
      </p:sp>
      <p:sp>
        <p:nvSpPr>
          <p:cNvPr id="16" name="Пятно 2 15"/>
          <p:cNvSpPr/>
          <p:nvPr/>
        </p:nvSpPr>
        <p:spPr>
          <a:xfrm>
            <a:off x="1817175" y="4426107"/>
            <a:ext cx="2387246" cy="1491808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роботы</a:t>
            </a:r>
            <a:endParaRPr lang="ru-RU" dirty="0"/>
          </a:p>
        </p:txBody>
      </p:sp>
      <p:sp>
        <p:nvSpPr>
          <p:cNvPr id="20" name="Двойная волна 19"/>
          <p:cNvSpPr/>
          <p:nvPr/>
        </p:nvSpPr>
        <p:spPr>
          <a:xfrm>
            <a:off x="5375740" y="4500081"/>
            <a:ext cx="1601121" cy="1109609"/>
          </a:xfrm>
          <a:prstGeom prst="double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ИИ</a:t>
            </a:r>
            <a:endParaRPr lang="ru-RU" dirty="0"/>
          </a:p>
        </p:txBody>
      </p:sp>
      <p:sp>
        <p:nvSpPr>
          <p:cNvPr id="22" name="Счетверенная стрелка 21"/>
          <p:cNvSpPr/>
          <p:nvPr/>
        </p:nvSpPr>
        <p:spPr>
          <a:xfrm>
            <a:off x="5375740" y="1668592"/>
            <a:ext cx="1541211" cy="1368517"/>
          </a:xfrm>
          <a:prstGeom prst="quad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люди</a:t>
            </a:r>
            <a:endParaRPr lang="ru-RU" dirty="0"/>
          </a:p>
        </p:txBody>
      </p:sp>
      <p:sp>
        <p:nvSpPr>
          <p:cNvPr id="24" name="Счетверенная стрелка 23"/>
          <p:cNvSpPr/>
          <p:nvPr/>
        </p:nvSpPr>
        <p:spPr>
          <a:xfrm>
            <a:off x="2310095" y="1668592"/>
            <a:ext cx="1541211" cy="1368517"/>
          </a:xfrm>
          <a:prstGeom prst="quad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люди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50715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428344" y="5463552"/>
            <a:ext cx="5671653" cy="12064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20" y="123661"/>
            <a:ext cx="646942" cy="646942"/>
          </a:xfrm>
          <a:prstGeom prst="rect">
            <a:avLst/>
          </a:prstGeom>
        </p:spPr>
      </p:pic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8646583" y="6516598"/>
            <a:ext cx="455760" cy="2857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fld id="{19A84C97-F42F-3042-87F6-FFE0FD08B63C}" type="slidenum">
              <a:rPr lang="ru-RU">
                <a:solidFill>
                  <a:srgbClr val="37A7DF"/>
                </a:solidFill>
                <a:cs typeface="Arial" pitchFamily="34" charset="0"/>
              </a:rPr>
              <a:pPr algn="r">
                <a:defRPr/>
              </a:pPr>
              <a:t>28</a:t>
            </a:fld>
            <a:endParaRPr lang="ru-RU" dirty="0">
              <a:solidFill>
                <a:srgbClr val="37A7DF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759" y="126585"/>
            <a:ext cx="6516461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100" b="1" dirty="0" smtClean="0">
                <a:solidFill>
                  <a:srgbClr val="3366FF"/>
                </a:solidFill>
                <a:latin typeface="Open Sans"/>
                <a:cs typeface="Open Sans"/>
              </a:rPr>
              <a:t>ТЕМА, АВТОРЫ, КОНТАКТЫ</a:t>
            </a:r>
            <a:endParaRPr lang="ru-RU" sz="2100" b="1" dirty="0">
              <a:solidFill>
                <a:srgbClr val="3366FF"/>
              </a:solidFill>
              <a:latin typeface="Open Sans"/>
              <a:cs typeface="Open San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67759" y="766370"/>
            <a:ext cx="5786756" cy="0"/>
          </a:xfrm>
          <a:prstGeom prst="line">
            <a:avLst/>
          </a:prstGeom>
          <a:ln>
            <a:solidFill>
              <a:srgbClr val="2D6F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звание 1"/>
          <p:cNvSpPr txBox="1">
            <a:spLocks/>
          </p:cNvSpPr>
          <p:nvPr/>
        </p:nvSpPr>
        <p:spPr>
          <a:xfrm>
            <a:off x="309300" y="689785"/>
            <a:ext cx="865575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200" b="1" dirty="0" smtClean="0"/>
              <a:t>Бесчеловечный бизнес</a:t>
            </a:r>
            <a:endParaRPr lang="ru-RU" sz="6200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1602227" y="1355222"/>
            <a:ext cx="151202" cy="4081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427902" y="406765"/>
            <a:ext cx="523977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200" b="1" dirty="0" smtClean="0">
                <a:solidFill>
                  <a:srgbClr val="FF0000"/>
                </a:solidFill>
              </a:rPr>
              <a:t>з</a:t>
            </a:r>
            <a:endParaRPr lang="ru-RU" sz="6200" b="1" dirty="0">
              <a:solidFill>
                <a:srgbClr val="FF0000"/>
              </a:solidFill>
            </a:endParaRPr>
          </a:p>
        </p:txBody>
      </p:sp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27" y="97259"/>
            <a:ext cx="2310844" cy="592525"/>
          </a:xfrm>
          <a:prstGeom prst="rect">
            <a:avLst/>
          </a:prstGeom>
        </p:spPr>
      </p:pic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515" y="1965766"/>
            <a:ext cx="2152358" cy="3238658"/>
          </a:xfrm>
          <a:prstGeom prst="rect">
            <a:avLst/>
          </a:prstGeom>
        </p:spPr>
      </p:pic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723" y="1965766"/>
            <a:ext cx="2152358" cy="322696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427653" y="4116431"/>
            <a:ext cx="30084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/>
              <a:t>Виталий </a:t>
            </a:r>
            <a:r>
              <a:rPr lang="ru-RU" sz="1600" b="1" dirty="0" err="1" smtClean="0"/>
              <a:t>Недельский</a:t>
            </a:r>
            <a:r>
              <a:rPr lang="ru-RU" sz="1600" dirty="0" smtClean="0"/>
              <a:t> – президент НП «Национальная Ассоциация участников рынка робототехники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664241" y="1965766"/>
            <a:ext cx="31183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Павел Неверов</a:t>
            </a:r>
            <a:r>
              <a:rPr lang="ru-RU" sz="1600" dirty="0" smtClean="0"/>
              <a:t> – </a:t>
            </a:r>
            <a:r>
              <a:rPr lang="ru-RU" sz="1600" dirty="0"/>
              <a:t>предприниматель</a:t>
            </a:r>
            <a:r>
              <a:rPr lang="ru-RU" sz="1600" dirty="0" smtClean="0"/>
              <a:t>, основатель сообщества «Топ-менеджер, создающий будущее»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91375" y="5463552"/>
            <a:ext cx="38697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hlinkClick r:id="rId6"/>
              </a:rPr>
              <a:t>npv@sf-nnv.ru</a:t>
            </a:r>
            <a:endParaRPr lang="en-US" sz="2200" b="1" dirty="0" smtClean="0"/>
          </a:p>
          <a:p>
            <a:r>
              <a:rPr lang="ru-RU" sz="2200" b="1" dirty="0" smtClean="0"/>
              <a:t>+7912-242-0079</a:t>
            </a:r>
          </a:p>
          <a:p>
            <a:r>
              <a:rPr lang="ru-RU" sz="2200" b="1" dirty="0" smtClean="0"/>
              <a:t>Профиль в ФБ и ВК</a:t>
            </a:r>
            <a:endParaRPr lang="ru-RU" sz="22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729033" y="5907126"/>
            <a:ext cx="1880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Связь с авторами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621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9" descr="Tablet Portra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0" y="123661"/>
            <a:ext cx="646942" cy="646942"/>
          </a:xfrm>
          <a:prstGeom prst="rect">
            <a:avLst/>
          </a:prstGeom>
        </p:spPr>
      </p:pic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8646583" y="6516598"/>
            <a:ext cx="455760" cy="2857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fld id="{19A84C97-F42F-3042-87F6-FFE0FD08B63C}" type="slidenum">
              <a:rPr lang="ru-RU">
                <a:solidFill>
                  <a:srgbClr val="37A7DF"/>
                </a:solidFill>
                <a:cs typeface="Arial" pitchFamily="34" charset="0"/>
              </a:rPr>
              <a:pPr algn="r">
                <a:defRPr/>
              </a:pPr>
              <a:t>3</a:t>
            </a:fld>
            <a:endParaRPr lang="ru-RU" dirty="0">
              <a:solidFill>
                <a:srgbClr val="37A7DF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759" y="126585"/>
            <a:ext cx="6516461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100" b="1" dirty="0" smtClean="0">
                <a:solidFill>
                  <a:srgbClr val="3366FF"/>
                </a:solidFill>
                <a:latin typeface="Open Sans"/>
                <a:cs typeface="Open Sans"/>
              </a:rPr>
              <a:t>БИЗНЕС. ЧТО К ЧЕМУ</a:t>
            </a:r>
            <a:endParaRPr lang="ru-RU" sz="2100" b="1" dirty="0">
              <a:solidFill>
                <a:srgbClr val="3366FF"/>
              </a:solidFill>
              <a:latin typeface="Open Sans"/>
              <a:cs typeface="Open San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67759" y="766370"/>
            <a:ext cx="8081560" cy="0"/>
          </a:xfrm>
          <a:prstGeom prst="line">
            <a:avLst/>
          </a:prstGeom>
          <a:ln>
            <a:solidFill>
              <a:srgbClr val="2D6F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20" y="97260"/>
            <a:ext cx="1669050" cy="427962"/>
          </a:xfrm>
          <a:prstGeom prst="rect">
            <a:avLst/>
          </a:prstGeom>
        </p:spPr>
      </p:pic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179512" y="903805"/>
            <a:ext cx="8784976" cy="196885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Arial"/>
                <a:cs typeface="Arial"/>
              </a:rPr>
              <a:t>Средний возраст компаний в мире – 12 лет</a:t>
            </a:r>
          </a:p>
          <a:p>
            <a:pPr marL="457200" indent="-457200"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Arial"/>
                <a:cs typeface="Arial"/>
              </a:rPr>
              <a:t>Компании из списка </a:t>
            </a:r>
            <a:r>
              <a:rPr lang="ru-RU" sz="1800" dirty="0" err="1" smtClean="0">
                <a:solidFill>
                  <a:schemeClr val="tx1"/>
                </a:solidFill>
                <a:latin typeface="Arial"/>
                <a:cs typeface="Arial"/>
              </a:rPr>
              <a:t>Форбс</a:t>
            </a:r>
            <a:r>
              <a:rPr lang="ru-RU" sz="1800" dirty="0" smtClean="0">
                <a:solidFill>
                  <a:schemeClr val="tx1"/>
                </a:solidFill>
                <a:latin typeface="Arial"/>
                <a:cs typeface="Arial"/>
              </a:rPr>
              <a:t> исчезают через 10 лет</a:t>
            </a:r>
          </a:p>
          <a:p>
            <a:pPr marL="457200" indent="-457200"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Arial"/>
                <a:cs typeface="Arial"/>
              </a:rPr>
              <a:t>В мире не более 50 тысяч компаний (меньше 0,1%) чей возраст более 80-100 лет. Большая часть из них сконцентрирована в 10-15 странах мира.</a:t>
            </a:r>
          </a:p>
          <a:p>
            <a:pPr marL="457200" indent="-457200"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Arial"/>
                <a:cs typeface="Arial"/>
              </a:rPr>
              <a:t>Через 10 лет после старта выживают только 10% компаний. До 20летия доживают не более 5%.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l="6270" t="17239" r="13258" b="13461"/>
          <a:stretch>
            <a:fillRect/>
          </a:stretch>
        </p:blipFill>
        <p:spPr bwMode="auto">
          <a:xfrm>
            <a:off x="779422" y="2866163"/>
            <a:ext cx="7629791" cy="384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4128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 descr="БЕЗЧЕ слайд1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2" t="19259" r="46451" b="23704"/>
          <a:stretch/>
        </p:blipFill>
        <p:spPr>
          <a:xfrm>
            <a:off x="72540" y="883682"/>
            <a:ext cx="6143166" cy="5745224"/>
          </a:xfrm>
          <a:prstGeom prst="rect">
            <a:avLst/>
          </a:prstGeom>
        </p:spPr>
      </p:pic>
      <p:pic>
        <p:nvPicPr>
          <p:cNvPr id="4" name="Изображение 39" descr="Tablet Portrai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Изображение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20" y="123661"/>
            <a:ext cx="646942" cy="646942"/>
          </a:xfrm>
          <a:prstGeom prst="rect">
            <a:avLst/>
          </a:prstGeom>
        </p:spPr>
      </p:pic>
      <p:sp>
        <p:nvSpPr>
          <p:cNvPr id="7" name="Номер слайда 3"/>
          <p:cNvSpPr txBox="1">
            <a:spLocks/>
          </p:cNvSpPr>
          <p:nvPr/>
        </p:nvSpPr>
        <p:spPr bwMode="auto">
          <a:xfrm>
            <a:off x="8646583" y="6516598"/>
            <a:ext cx="455760" cy="2857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fld id="{19A84C97-F42F-3042-87F6-FFE0FD08B63C}" type="slidenum">
              <a:rPr lang="ru-RU">
                <a:solidFill>
                  <a:srgbClr val="37A7DF"/>
                </a:solidFill>
                <a:cs typeface="Arial" pitchFamily="34" charset="0"/>
              </a:rPr>
              <a:pPr algn="r">
                <a:defRPr/>
              </a:pPr>
              <a:t>4</a:t>
            </a:fld>
            <a:endParaRPr lang="ru-RU" dirty="0">
              <a:solidFill>
                <a:srgbClr val="37A7DF"/>
              </a:solidFill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342939" y="2046112"/>
            <a:ext cx="1538111" cy="620888"/>
          </a:xfrm>
          <a:prstGeom prst="ellipse">
            <a:avLst/>
          </a:prstGeom>
          <a:solidFill>
            <a:schemeClr val="accent6">
              <a:lumMod val="60000"/>
              <a:lumOff val="40000"/>
              <a:alpha val="47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67759" y="112474"/>
            <a:ext cx="6516461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100" b="1" dirty="0" smtClean="0">
                <a:solidFill>
                  <a:srgbClr val="3366FF"/>
                </a:solidFill>
                <a:latin typeface="Open Sans"/>
                <a:cs typeface="Open Sans"/>
              </a:rPr>
              <a:t>ВЛИЯНИЕ ТЕХНОЛОГИЙ НА БИЗНЕС.</a:t>
            </a:r>
            <a:endParaRPr lang="ru-RU" sz="2100" b="1" dirty="0">
              <a:solidFill>
                <a:srgbClr val="3366FF"/>
              </a:solidFill>
              <a:latin typeface="Open Sans"/>
              <a:cs typeface="Open Sans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67759" y="752259"/>
            <a:ext cx="8081560" cy="0"/>
          </a:xfrm>
          <a:prstGeom prst="line">
            <a:avLst/>
          </a:prstGeom>
          <a:ln>
            <a:solidFill>
              <a:srgbClr val="2D6F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20" y="97260"/>
            <a:ext cx="1669050" cy="427962"/>
          </a:xfrm>
          <a:prstGeom prst="rect">
            <a:avLst/>
          </a:prstGeom>
        </p:spPr>
      </p:pic>
      <p:cxnSp>
        <p:nvCxnSpPr>
          <p:cNvPr id="3" name="Прямая со стрелкой 2"/>
          <p:cNvCxnSpPr>
            <a:stCxn id="9" idx="6"/>
          </p:cNvCxnSpPr>
          <p:nvPr/>
        </p:nvCxnSpPr>
        <p:spPr>
          <a:xfrm>
            <a:off x="4881050" y="2356556"/>
            <a:ext cx="11693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881050" y="2356556"/>
            <a:ext cx="1169380" cy="31651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6215705" y="883682"/>
            <a:ext cx="2733613" cy="3526607"/>
          </a:xfrm>
          <a:prstGeom prst="roundRect">
            <a:avLst>
              <a:gd name="adj" fmla="val 9907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 smtClean="0">
                <a:solidFill>
                  <a:srgbClr val="000000"/>
                </a:solidFill>
              </a:rPr>
              <a:t>Техно-тренды</a:t>
            </a:r>
            <a:endParaRPr lang="ru-RU" b="1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- </a:t>
            </a:r>
            <a:r>
              <a:rPr lang="ru-RU" sz="1600" dirty="0" smtClean="0">
                <a:solidFill>
                  <a:srgbClr val="000000"/>
                </a:solidFill>
              </a:rPr>
              <a:t>Интернет</a:t>
            </a:r>
            <a:endParaRPr lang="ru-RU" sz="1600" dirty="0">
              <a:solidFill>
                <a:srgbClr val="000000"/>
              </a:solidFill>
            </a:endParaRPr>
          </a:p>
          <a:p>
            <a:r>
              <a:rPr lang="ru-RU" sz="1600" dirty="0">
                <a:solidFill>
                  <a:srgbClr val="000000"/>
                </a:solidFill>
              </a:rPr>
              <a:t>- </a:t>
            </a:r>
            <a:r>
              <a:rPr lang="ru-RU" sz="1600" dirty="0" smtClean="0">
                <a:solidFill>
                  <a:srgbClr val="000000"/>
                </a:solidFill>
              </a:rPr>
              <a:t>Виртуальная реальность</a:t>
            </a:r>
            <a:endParaRPr lang="ru-RU" sz="1600" dirty="0">
              <a:solidFill>
                <a:srgbClr val="000000"/>
              </a:solidFill>
            </a:endParaRPr>
          </a:p>
          <a:p>
            <a:r>
              <a:rPr lang="ru-RU" sz="1600" dirty="0">
                <a:solidFill>
                  <a:srgbClr val="000000"/>
                </a:solidFill>
              </a:rPr>
              <a:t>- </a:t>
            </a:r>
            <a:r>
              <a:rPr lang="en-US" sz="1600" dirty="0" smtClean="0">
                <a:solidFill>
                  <a:srgbClr val="000000"/>
                </a:solidFill>
              </a:rPr>
              <a:t>3D </a:t>
            </a:r>
            <a:r>
              <a:rPr lang="ru-RU" sz="1600" dirty="0" smtClean="0">
                <a:solidFill>
                  <a:srgbClr val="000000"/>
                </a:solidFill>
              </a:rPr>
              <a:t>принтеры</a:t>
            </a:r>
            <a:endParaRPr lang="ru-RU" sz="1600" dirty="0">
              <a:solidFill>
                <a:srgbClr val="000000"/>
              </a:solidFill>
            </a:endParaRPr>
          </a:p>
          <a:p>
            <a:r>
              <a:rPr lang="ru-RU" sz="1600" dirty="0">
                <a:solidFill>
                  <a:srgbClr val="000000"/>
                </a:solidFill>
              </a:rPr>
              <a:t>- </a:t>
            </a:r>
            <a:r>
              <a:rPr lang="ru-RU" sz="1600" dirty="0" err="1" smtClean="0">
                <a:solidFill>
                  <a:srgbClr val="000000"/>
                </a:solidFill>
              </a:rPr>
              <a:t>Уберизация</a:t>
            </a:r>
            <a:endParaRPr lang="ru-RU" sz="1600" dirty="0">
              <a:solidFill>
                <a:srgbClr val="000000"/>
              </a:solidFill>
            </a:endParaRPr>
          </a:p>
          <a:p>
            <a:r>
              <a:rPr lang="ru-RU" sz="1600" dirty="0" smtClean="0">
                <a:solidFill>
                  <a:srgbClr val="000000"/>
                </a:solidFill>
              </a:rPr>
              <a:t>- Роботизация</a:t>
            </a:r>
          </a:p>
          <a:p>
            <a:r>
              <a:rPr lang="ru-RU" sz="1600" dirty="0" smtClean="0">
                <a:solidFill>
                  <a:srgbClr val="000000"/>
                </a:solidFill>
              </a:rPr>
              <a:t>- Искусственный интеллект</a:t>
            </a:r>
          </a:p>
          <a:p>
            <a:r>
              <a:rPr lang="ru-RU" sz="1600" dirty="0" smtClean="0">
                <a:solidFill>
                  <a:srgbClr val="000000"/>
                </a:solidFill>
              </a:rPr>
              <a:t>- биотехнологии</a:t>
            </a:r>
          </a:p>
          <a:p>
            <a:r>
              <a:rPr lang="ru-RU" sz="1600" dirty="0" smtClean="0">
                <a:solidFill>
                  <a:srgbClr val="000000"/>
                </a:solidFill>
              </a:rPr>
              <a:t>- медицина</a:t>
            </a:r>
          </a:p>
          <a:p>
            <a:r>
              <a:rPr lang="ru-RU" sz="1600" dirty="0" smtClean="0">
                <a:solidFill>
                  <a:srgbClr val="000000"/>
                </a:solidFill>
              </a:rPr>
              <a:t>- </a:t>
            </a:r>
            <a:r>
              <a:rPr lang="ru-RU" sz="1600" dirty="0" err="1" smtClean="0">
                <a:solidFill>
                  <a:srgbClr val="000000"/>
                </a:solidFill>
              </a:rPr>
              <a:t>нанотехнологии</a:t>
            </a:r>
            <a:endParaRPr lang="ru-RU" sz="1600" dirty="0" smtClean="0">
              <a:solidFill>
                <a:srgbClr val="000000"/>
              </a:solidFill>
            </a:endParaRPr>
          </a:p>
          <a:p>
            <a:r>
              <a:rPr lang="ru-RU" sz="1600" dirty="0" smtClean="0">
                <a:solidFill>
                  <a:srgbClr val="000000"/>
                </a:solidFill>
              </a:rPr>
              <a:t>- Складские технологии</a:t>
            </a:r>
          </a:p>
          <a:p>
            <a:r>
              <a:rPr lang="ru-RU" sz="1600" dirty="0" smtClean="0">
                <a:solidFill>
                  <a:srgbClr val="000000"/>
                </a:solidFill>
              </a:rPr>
              <a:t>- Быстрая доставка</a:t>
            </a:r>
          </a:p>
          <a:p>
            <a:r>
              <a:rPr lang="ru-RU" sz="1600" dirty="0" smtClean="0">
                <a:solidFill>
                  <a:srgbClr val="000000"/>
                </a:solidFill>
              </a:rPr>
              <a:t>- Софт и «железо»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15706" y="4569060"/>
            <a:ext cx="2733613" cy="1947538"/>
          </a:xfrm>
          <a:prstGeom prst="roundRect">
            <a:avLst>
              <a:gd name="adj" fmla="val 9907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 smtClean="0">
                <a:solidFill>
                  <a:srgbClr val="000000"/>
                </a:solidFill>
              </a:rPr>
              <a:t>Социальные технологии</a:t>
            </a:r>
          </a:p>
          <a:p>
            <a:r>
              <a:rPr lang="ru-RU" sz="1600" dirty="0" smtClean="0">
                <a:solidFill>
                  <a:srgbClr val="000000"/>
                </a:solidFill>
              </a:rPr>
              <a:t>- Проектное управление</a:t>
            </a:r>
          </a:p>
          <a:p>
            <a:r>
              <a:rPr lang="ru-RU" sz="1600" dirty="0" smtClean="0">
                <a:solidFill>
                  <a:srgbClr val="000000"/>
                </a:solidFill>
              </a:rPr>
              <a:t>- </a:t>
            </a:r>
            <a:r>
              <a:rPr lang="en-US" sz="1600" dirty="0" smtClean="0">
                <a:solidFill>
                  <a:srgbClr val="000000"/>
                </a:solidFill>
              </a:rPr>
              <a:t>Agile, Scrum </a:t>
            </a:r>
            <a:r>
              <a:rPr lang="ru-RU" sz="1600" dirty="0" smtClean="0">
                <a:solidFill>
                  <a:srgbClr val="000000"/>
                </a:solidFill>
              </a:rPr>
              <a:t>и т.п.</a:t>
            </a:r>
            <a:endParaRPr lang="ru-RU" sz="1600" dirty="0">
              <a:solidFill>
                <a:srgbClr val="000000"/>
              </a:solidFill>
            </a:endParaRPr>
          </a:p>
          <a:p>
            <a:r>
              <a:rPr lang="ru-RU" sz="1600" dirty="0" smtClean="0">
                <a:solidFill>
                  <a:srgbClr val="000000"/>
                </a:solidFill>
              </a:rPr>
              <a:t>- Сетевые организации</a:t>
            </a:r>
          </a:p>
          <a:p>
            <a:r>
              <a:rPr lang="ru-RU" sz="1600" dirty="0" smtClean="0">
                <a:solidFill>
                  <a:srgbClr val="000000"/>
                </a:solidFill>
              </a:rPr>
              <a:t>- </a:t>
            </a:r>
            <a:r>
              <a:rPr lang="ru-RU" sz="1600" dirty="0" smtClean="0">
                <a:solidFill>
                  <a:srgbClr val="000000"/>
                </a:solidFill>
              </a:rPr>
              <a:t>Командный менеджмент</a:t>
            </a:r>
            <a:endParaRPr lang="ru-RU" sz="1600" dirty="0" smtClean="0">
              <a:solidFill>
                <a:srgbClr val="000000"/>
              </a:solidFill>
            </a:endParaRPr>
          </a:p>
          <a:p>
            <a:r>
              <a:rPr lang="ru-RU" sz="1600" dirty="0" smtClean="0">
                <a:solidFill>
                  <a:srgbClr val="000000"/>
                </a:solidFill>
              </a:rPr>
              <a:t>- Скорость забывания</a:t>
            </a:r>
          </a:p>
          <a:p>
            <a:r>
              <a:rPr lang="ru-RU" sz="1600" dirty="0" smtClean="0">
                <a:solidFill>
                  <a:srgbClr val="000000"/>
                </a:solidFill>
              </a:rPr>
              <a:t>- Изменение образования</a:t>
            </a:r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44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39" descr="Tablet Portra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7760" y="-58494"/>
            <a:ext cx="6434822" cy="857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100" b="1" dirty="0" smtClean="0">
                <a:solidFill>
                  <a:srgbClr val="3366FF"/>
                </a:solidFill>
                <a:latin typeface="Open Sans"/>
                <a:cs typeface="Open Sans"/>
              </a:rPr>
              <a:t>ТИПОЛОГИЯ БИЗНЕСОВ В ЗАВИСИМОСТИ ОТ СЛОЖНОСТИ ПРОДУКТА И УЧАСТИЯ ЛЮДЕЙ.</a:t>
            </a:r>
          </a:p>
        </p:txBody>
      </p:sp>
      <p:pic>
        <p:nvPicPr>
          <p:cNvPr id="10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0" y="123661"/>
            <a:ext cx="646942" cy="646942"/>
          </a:xfrm>
          <a:prstGeom prst="rect">
            <a:avLst/>
          </a:prstGeom>
        </p:spPr>
      </p:pic>
      <p:sp>
        <p:nvSpPr>
          <p:cNvPr id="131" name="Номер слайда 3"/>
          <p:cNvSpPr txBox="1">
            <a:spLocks/>
          </p:cNvSpPr>
          <p:nvPr/>
        </p:nvSpPr>
        <p:spPr bwMode="auto">
          <a:xfrm>
            <a:off x="8634095" y="6484656"/>
            <a:ext cx="455760" cy="2857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fld id="{19A84C97-F42F-3042-87F6-FFE0FD08B63C}" type="slidenum">
              <a:rPr lang="ru-RU">
                <a:solidFill>
                  <a:srgbClr val="37A7DF"/>
                </a:solidFill>
                <a:cs typeface="Arial" pitchFamily="34" charset="0"/>
              </a:rPr>
              <a:pPr algn="r">
                <a:defRPr/>
              </a:pPr>
              <a:t>5</a:t>
            </a:fld>
            <a:endParaRPr lang="ru-RU" dirty="0">
              <a:solidFill>
                <a:srgbClr val="37A7DF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13667" y="1828800"/>
            <a:ext cx="1320943" cy="4102100"/>
          </a:xfrm>
          <a:prstGeom prst="rect">
            <a:avLst/>
          </a:prstGeom>
          <a:solidFill>
            <a:schemeClr val="accent3">
              <a:lumMod val="40000"/>
              <a:lumOff val="60000"/>
              <a:alpha val="3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ru-RU" sz="1600" dirty="0" smtClean="0">
                <a:solidFill>
                  <a:srgbClr val="000000"/>
                </a:solidFill>
              </a:rPr>
              <a:t>Производство</a:t>
            </a:r>
          </a:p>
          <a:p>
            <a:pPr algn="r"/>
            <a:r>
              <a:rPr lang="ru-RU" sz="1600" dirty="0" smtClean="0">
                <a:solidFill>
                  <a:srgbClr val="000000"/>
                </a:solidFill>
              </a:rPr>
              <a:t> технологически </a:t>
            </a:r>
          </a:p>
          <a:p>
            <a:pPr algn="r"/>
            <a:r>
              <a:rPr lang="ru-RU" sz="1600" dirty="0" smtClean="0">
                <a:solidFill>
                  <a:srgbClr val="000000"/>
                </a:solidFill>
              </a:rPr>
              <a:t>не сложного </a:t>
            </a:r>
          </a:p>
          <a:p>
            <a:pPr algn="r"/>
            <a:r>
              <a:rPr lang="ru-RU" sz="1600" dirty="0" smtClean="0">
                <a:solidFill>
                  <a:srgbClr val="000000"/>
                </a:solidFill>
              </a:rPr>
              <a:t>продукта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85410" y="1828800"/>
            <a:ext cx="1320943" cy="4102100"/>
          </a:xfrm>
          <a:prstGeom prst="rect">
            <a:avLst/>
          </a:prstGeom>
          <a:solidFill>
            <a:schemeClr val="accent3">
              <a:lumMod val="40000"/>
              <a:lumOff val="60000"/>
              <a:alpha val="3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ru-RU" sz="1600" dirty="0" smtClean="0">
                <a:solidFill>
                  <a:srgbClr val="000000"/>
                </a:solidFill>
              </a:rPr>
              <a:t>Производство</a:t>
            </a:r>
          </a:p>
          <a:p>
            <a:pPr algn="r"/>
            <a:r>
              <a:rPr lang="ru-RU" sz="1600" dirty="0" smtClean="0">
                <a:solidFill>
                  <a:srgbClr val="000000"/>
                </a:solidFill>
              </a:rPr>
              <a:t> технологически</a:t>
            </a:r>
          </a:p>
          <a:p>
            <a:pPr algn="r"/>
            <a:r>
              <a:rPr lang="ru-RU" sz="1600" dirty="0" smtClean="0">
                <a:solidFill>
                  <a:srgbClr val="000000"/>
                </a:solidFill>
              </a:rPr>
              <a:t> сложного</a:t>
            </a:r>
          </a:p>
          <a:p>
            <a:pPr algn="r"/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продукта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082695" y="1828800"/>
            <a:ext cx="1320943" cy="4102100"/>
          </a:xfrm>
          <a:prstGeom prst="rect">
            <a:avLst/>
          </a:prstGeom>
          <a:solidFill>
            <a:schemeClr val="accent3">
              <a:lumMod val="40000"/>
              <a:lumOff val="60000"/>
              <a:alpha val="3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ru-RU" sz="1600" dirty="0" smtClean="0">
                <a:solidFill>
                  <a:srgbClr val="000000"/>
                </a:solidFill>
              </a:rPr>
              <a:t>Сервис 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67138" y="1816100"/>
            <a:ext cx="1320943" cy="4114800"/>
          </a:xfrm>
          <a:prstGeom prst="rect">
            <a:avLst/>
          </a:prstGeom>
          <a:solidFill>
            <a:schemeClr val="accent3">
              <a:lumMod val="40000"/>
              <a:lumOff val="60000"/>
              <a:alpha val="3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ru-RU" sz="1600" dirty="0" smtClean="0">
                <a:solidFill>
                  <a:srgbClr val="000000"/>
                </a:solidFill>
              </a:rPr>
              <a:t>Профессиональный </a:t>
            </a:r>
          </a:p>
          <a:p>
            <a:pPr algn="r"/>
            <a:r>
              <a:rPr lang="ru-RU" sz="1600" dirty="0" smtClean="0">
                <a:solidFill>
                  <a:srgbClr val="000000"/>
                </a:solidFill>
              </a:rPr>
              <a:t>Сервис 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64281" y="1816100"/>
            <a:ext cx="1320943" cy="4114800"/>
          </a:xfrm>
          <a:prstGeom prst="rect">
            <a:avLst/>
          </a:prstGeom>
          <a:solidFill>
            <a:schemeClr val="accent3">
              <a:lumMod val="40000"/>
              <a:lumOff val="60000"/>
              <a:alpha val="3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ru-RU" sz="1600" dirty="0" smtClean="0">
                <a:solidFill>
                  <a:srgbClr val="000000"/>
                </a:solidFill>
              </a:rPr>
              <a:t>Креативные</a:t>
            </a:r>
          </a:p>
          <a:p>
            <a:pPr algn="r"/>
            <a:r>
              <a:rPr lang="ru-RU" sz="1600" dirty="0" smtClean="0">
                <a:solidFill>
                  <a:srgbClr val="000000"/>
                </a:solidFill>
              </a:rPr>
              <a:t>услуги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13667" y="1028700"/>
            <a:ext cx="1320943" cy="8001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/>
              <a:t>Товар </a:t>
            </a:r>
            <a:r>
              <a:rPr lang="en-US" sz="1200" dirty="0" smtClean="0"/>
              <a:t>   ~100%</a:t>
            </a:r>
          </a:p>
          <a:p>
            <a:r>
              <a:rPr lang="ru-RU" sz="1200" dirty="0" smtClean="0"/>
              <a:t>Профи </a:t>
            </a:r>
            <a:r>
              <a:rPr lang="en-US" sz="1200" dirty="0" smtClean="0"/>
              <a:t>  &lt; 10%</a:t>
            </a:r>
            <a:endParaRPr lang="ru-RU" sz="1200" dirty="0" smtClean="0"/>
          </a:p>
          <a:p>
            <a:r>
              <a:rPr lang="en-US" sz="1200" dirty="0" smtClean="0">
                <a:sym typeface="Wingdings"/>
              </a:rPr>
              <a:t>EBITDA</a:t>
            </a:r>
            <a:r>
              <a:rPr lang="ru-RU" sz="1200" dirty="0" smtClean="0">
                <a:sym typeface="Wingdings"/>
              </a:rPr>
              <a:t>   </a:t>
            </a:r>
            <a:r>
              <a:rPr lang="en-US" sz="1200" dirty="0" smtClean="0">
                <a:sym typeface="Wingdings"/>
              </a:rPr>
              <a:t>  </a:t>
            </a:r>
            <a:r>
              <a:rPr lang="ru-RU" sz="1200" dirty="0" smtClean="0">
                <a:sym typeface="Wingdings"/>
              </a:rPr>
              <a:t>5</a:t>
            </a:r>
            <a:r>
              <a:rPr lang="en-US" sz="1200" dirty="0" smtClean="0">
                <a:sym typeface="Wingdings"/>
              </a:rPr>
              <a:t>-10</a:t>
            </a:r>
            <a:r>
              <a:rPr lang="ru-RU" sz="1200" dirty="0" smtClean="0">
                <a:sym typeface="Wingdings"/>
              </a:rPr>
              <a:t>%</a:t>
            </a:r>
          </a:p>
          <a:p>
            <a:r>
              <a:rPr lang="ru-RU" sz="1200" dirty="0"/>
              <a:t>МА </a:t>
            </a:r>
            <a:r>
              <a:rPr lang="en-US" sz="1200" dirty="0">
                <a:sym typeface="Wingdings"/>
              </a:rPr>
              <a:t>&lt;</a:t>
            </a:r>
            <a:r>
              <a:rPr lang="ru-RU" sz="1200" dirty="0" smtClean="0">
                <a:sym typeface="Wingdings"/>
              </a:rPr>
              <a:t>---</a:t>
            </a:r>
            <a:r>
              <a:rPr lang="en-US" sz="1200" dirty="0" smtClean="0">
                <a:sym typeface="Wingdings"/>
              </a:rPr>
              <a:t>- </a:t>
            </a:r>
            <a:r>
              <a:rPr lang="ru-RU" sz="1200" dirty="0" smtClean="0">
                <a:sym typeface="Wingdings"/>
              </a:rPr>
              <a:t>НМА</a:t>
            </a:r>
            <a:endParaRPr lang="ru-RU" sz="1200" dirty="0">
              <a:sym typeface="Wingding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85410" y="1016000"/>
            <a:ext cx="1320943" cy="8001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/>
              <a:t>Товар </a:t>
            </a:r>
            <a:r>
              <a:rPr lang="en-US" sz="1200" dirty="0" smtClean="0"/>
              <a:t>   ~</a:t>
            </a:r>
            <a:r>
              <a:rPr lang="ru-RU" sz="1200" dirty="0" smtClean="0"/>
              <a:t> 8</a:t>
            </a:r>
            <a:r>
              <a:rPr lang="en-US" sz="1200" dirty="0" smtClean="0"/>
              <a:t>0%</a:t>
            </a:r>
          </a:p>
          <a:p>
            <a:r>
              <a:rPr lang="ru-RU" sz="1200" dirty="0" smtClean="0"/>
              <a:t>Профи </a:t>
            </a:r>
            <a:r>
              <a:rPr lang="en-US" sz="1200" dirty="0" smtClean="0"/>
              <a:t>  ~ 20%</a:t>
            </a:r>
            <a:endParaRPr lang="ru-RU" sz="1200" dirty="0" smtClean="0"/>
          </a:p>
          <a:p>
            <a:r>
              <a:rPr lang="en-US" sz="1200" dirty="0">
                <a:sym typeface="Wingdings"/>
              </a:rPr>
              <a:t>EBITDA</a:t>
            </a:r>
            <a:r>
              <a:rPr lang="ru-RU" sz="1200" dirty="0">
                <a:sym typeface="Wingdings"/>
              </a:rPr>
              <a:t>   </a:t>
            </a:r>
            <a:r>
              <a:rPr lang="en-US" sz="1200" dirty="0">
                <a:sym typeface="Wingdings"/>
              </a:rPr>
              <a:t>  </a:t>
            </a:r>
            <a:r>
              <a:rPr lang="en-US" sz="1200" dirty="0" smtClean="0">
                <a:sym typeface="Wingdings"/>
              </a:rPr>
              <a:t>8-15</a:t>
            </a:r>
            <a:r>
              <a:rPr lang="ru-RU" sz="1200" dirty="0" smtClean="0">
                <a:sym typeface="Wingdings"/>
              </a:rPr>
              <a:t>%</a:t>
            </a:r>
            <a:endParaRPr lang="ru-RU" sz="1200" dirty="0">
              <a:sym typeface="Wingdings"/>
            </a:endParaRPr>
          </a:p>
          <a:p>
            <a:r>
              <a:rPr lang="ru-RU" sz="1200" dirty="0" smtClean="0"/>
              <a:t>МА </a:t>
            </a:r>
            <a:r>
              <a:rPr lang="en-US" sz="1200" dirty="0">
                <a:sym typeface="Wingdings"/>
              </a:rPr>
              <a:t>&lt;</a:t>
            </a:r>
            <a:r>
              <a:rPr lang="ru-RU" sz="1200" dirty="0">
                <a:sym typeface="Wingdings"/>
              </a:rPr>
              <a:t>---</a:t>
            </a:r>
            <a:r>
              <a:rPr lang="en-US" sz="1200" dirty="0" smtClean="0">
                <a:sym typeface="Wingdings"/>
              </a:rPr>
              <a:t>-  -&gt; </a:t>
            </a:r>
            <a:r>
              <a:rPr lang="ru-RU" sz="1200" dirty="0" smtClean="0">
                <a:sym typeface="Wingdings"/>
              </a:rPr>
              <a:t>НМА</a:t>
            </a:r>
            <a:endParaRPr lang="ru-RU" sz="1200" dirty="0">
              <a:sym typeface="Wingding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82695" y="1016000"/>
            <a:ext cx="1320943" cy="8001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/>
              <a:t>Товар </a:t>
            </a:r>
            <a:r>
              <a:rPr lang="en-US" sz="1200" dirty="0" smtClean="0"/>
              <a:t>   ~</a:t>
            </a:r>
            <a:r>
              <a:rPr lang="ru-RU" sz="1200" dirty="0" smtClean="0"/>
              <a:t> 5</a:t>
            </a:r>
            <a:r>
              <a:rPr lang="en-US" sz="1200" dirty="0" smtClean="0"/>
              <a:t>0%</a:t>
            </a:r>
          </a:p>
          <a:p>
            <a:r>
              <a:rPr lang="ru-RU" sz="1200" dirty="0" smtClean="0"/>
              <a:t>Профи </a:t>
            </a:r>
            <a:r>
              <a:rPr lang="en-US" sz="1200" dirty="0" smtClean="0"/>
              <a:t>  ~ 50%</a:t>
            </a:r>
            <a:endParaRPr lang="ru-RU" sz="1200" dirty="0" smtClean="0"/>
          </a:p>
          <a:p>
            <a:r>
              <a:rPr lang="en-US" sz="1200" dirty="0">
                <a:sym typeface="Wingdings"/>
              </a:rPr>
              <a:t>EBITDA</a:t>
            </a:r>
            <a:r>
              <a:rPr lang="ru-RU" sz="1200" dirty="0">
                <a:sym typeface="Wingdings"/>
              </a:rPr>
              <a:t> </a:t>
            </a:r>
            <a:r>
              <a:rPr lang="ru-RU" sz="1200" dirty="0" smtClean="0">
                <a:sym typeface="Wingdings"/>
              </a:rPr>
              <a:t> </a:t>
            </a:r>
            <a:r>
              <a:rPr lang="en-US" sz="1200" dirty="0" smtClean="0">
                <a:sym typeface="Wingdings"/>
              </a:rPr>
              <a:t>  10-20</a:t>
            </a:r>
            <a:r>
              <a:rPr lang="ru-RU" sz="1200" dirty="0" smtClean="0">
                <a:sym typeface="Wingdings"/>
              </a:rPr>
              <a:t>%</a:t>
            </a:r>
            <a:endParaRPr lang="ru-RU" sz="1200" dirty="0">
              <a:sym typeface="Wingdings"/>
            </a:endParaRPr>
          </a:p>
          <a:p>
            <a:pPr algn="ctr"/>
            <a:r>
              <a:rPr lang="ru-RU" sz="1200" dirty="0" smtClean="0"/>
              <a:t>МА </a:t>
            </a:r>
            <a:r>
              <a:rPr lang="en-US" sz="1200" dirty="0" smtClean="0">
                <a:sym typeface="Wingdings"/>
              </a:rPr>
              <a:t>&lt;</a:t>
            </a:r>
            <a:r>
              <a:rPr lang="ru-RU" sz="1200" dirty="0" smtClean="0">
                <a:sym typeface="Wingdings"/>
              </a:rPr>
              <a:t>--</a:t>
            </a:r>
            <a:r>
              <a:rPr lang="en-US" sz="1200" dirty="0" smtClean="0">
                <a:sym typeface="Wingdings"/>
              </a:rPr>
              <a:t> --&gt; </a:t>
            </a:r>
            <a:r>
              <a:rPr lang="ru-RU" sz="1200" dirty="0" smtClean="0">
                <a:sym typeface="Wingdings"/>
              </a:rPr>
              <a:t>НМА</a:t>
            </a:r>
            <a:endParaRPr lang="ru-RU" sz="1200" dirty="0">
              <a:sym typeface="Wingdings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467138" y="1016000"/>
            <a:ext cx="1320943" cy="8001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/>
              <a:t>Товар </a:t>
            </a:r>
            <a:r>
              <a:rPr lang="en-US" sz="1200" dirty="0" smtClean="0"/>
              <a:t>   ~</a:t>
            </a:r>
            <a:r>
              <a:rPr lang="ru-RU" sz="1200" dirty="0" smtClean="0"/>
              <a:t> 2</a:t>
            </a:r>
            <a:r>
              <a:rPr lang="en-US" sz="1200" dirty="0" smtClean="0"/>
              <a:t>0%</a:t>
            </a:r>
          </a:p>
          <a:p>
            <a:r>
              <a:rPr lang="ru-RU" sz="1200" dirty="0" smtClean="0"/>
              <a:t>Профи </a:t>
            </a:r>
            <a:r>
              <a:rPr lang="en-US" sz="1200" dirty="0" smtClean="0"/>
              <a:t>  &gt; 70%</a:t>
            </a:r>
            <a:endParaRPr lang="ru-RU" sz="1200" dirty="0" smtClean="0"/>
          </a:p>
          <a:p>
            <a:r>
              <a:rPr lang="en-US" sz="1200" dirty="0">
                <a:sym typeface="Wingdings"/>
              </a:rPr>
              <a:t>EBITDA</a:t>
            </a:r>
            <a:r>
              <a:rPr lang="ru-RU" sz="1200" dirty="0">
                <a:sym typeface="Wingdings"/>
              </a:rPr>
              <a:t>   </a:t>
            </a:r>
            <a:r>
              <a:rPr lang="en-US" sz="1200" dirty="0">
                <a:sym typeface="Wingdings"/>
              </a:rPr>
              <a:t> </a:t>
            </a:r>
            <a:r>
              <a:rPr lang="en-US" sz="1200" dirty="0" smtClean="0">
                <a:sym typeface="Wingdings"/>
              </a:rPr>
              <a:t>15-30</a:t>
            </a:r>
            <a:r>
              <a:rPr lang="ru-RU" sz="1200" dirty="0">
                <a:sym typeface="Wingdings"/>
              </a:rPr>
              <a:t>%</a:t>
            </a:r>
          </a:p>
          <a:p>
            <a:pPr algn="ctr"/>
            <a:r>
              <a:rPr lang="ru-RU" sz="1200" dirty="0"/>
              <a:t>МА </a:t>
            </a:r>
            <a:r>
              <a:rPr lang="en-US" sz="1200" dirty="0">
                <a:sym typeface="Wingdings"/>
              </a:rPr>
              <a:t>&lt;</a:t>
            </a:r>
            <a:r>
              <a:rPr lang="ru-RU" sz="1200" dirty="0" smtClean="0">
                <a:sym typeface="Wingdings"/>
              </a:rPr>
              <a:t>-</a:t>
            </a:r>
            <a:r>
              <a:rPr lang="en-US" sz="1200" dirty="0" smtClean="0">
                <a:sym typeface="Wingdings"/>
              </a:rPr>
              <a:t> ---</a:t>
            </a:r>
            <a:r>
              <a:rPr lang="en-US" sz="1200" dirty="0">
                <a:sym typeface="Wingdings"/>
              </a:rPr>
              <a:t>&gt; </a:t>
            </a:r>
            <a:r>
              <a:rPr lang="ru-RU" sz="1200" dirty="0">
                <a:sym typeface="Wingdings"/>
              </a:rPr>
              <a:t>НМА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64281" y="1016000"/>
            <a:ext cx="1320943" cy="8001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/>
              <a:t>Товар </a:t>
            </a:r>
            <a:r>
              <a:rPr lang="en-US" sz="1200" dirty="0" smtClean="0"/>
              <a:t>   ~</a:t>
            </a:r>
            <a:r>
              <a:rPr lang="ru-RU" sz="1200" dirty="0" smtClean="0"/>
              <a:t>    0</a:t>
            </a:r>
            <a:r>
              <a:rPr lang="en-US" sz="1200" dirty="0" smtClean="0"/>
              <a:t>%</a:t>
            </a:r>
          </a:p>
          <a:p>
            <a:r>
              <a:rPr lang="ru-RU" sz="1200" dirty="0" smtClean="0"/>
              <a:t>Профи </a:t>
            </a:r>
            <a:r>
              <a:rPr lang="en-US" sz="1200" dirty="0" smtClean="0"/>
              <a:t>  ~100%</a:t>
            </a:r>
            <a:endParaRPr lang="ru-RU" sz="1200" dirty="0" smtClean="0"/>
          </a:p>
          <a:p>
            <a:r>
              <a:rPr lang="en-US" sz="1200" dirty="0">
                <a:sym typeface="Wingdings"/>
              </a:rPr>
              <a:t>EBITDA</a:t>
            </a:r>
            <a:r>
              <a:rPr lang="ru-RU" sz="1200" dirty="0">
                <a:sym typeface="Wingdings"/>
              </a:rPr>
              <a:t>   </a:t>
            </a:r>
            <a:r>
              <a:rPr lang="ru-RU" sz="1200" dirty="0" smtClean="0">
                <a:sym typeface="Wingdings"/>
              </a:rPr>
              <a:t>до5</a:t>
            </a:r>
            <a:r>
              <a:rPr lang="en-US" sz="1200" dirty="0" smtClean="0">
                <a:sym typeface="Wingdings"/>
              </a:rPr>
              <a:t>0</a:t>
            </a:r>
            <a:r>
              <a:rPr lang="ru-RU" sz="1200" dirty="0">
                <a:sym typeface="Wingdings"/>
              </a:rPr>
              <a:t>%</a:t>
            </a:r>
          </a:p>
          <a:p>
            <a:pPr algn="ctr"/>
            <a:r>
              <a:rPr lang="ru-RU" sz="1200" dirty="0"/>
              <a:t>МА </a:t>
            </a:r>
            <a:r>
              <a:rPr lang="en-US" sz="1200" dirty="0" smtClean="0">
                <a:sym typeface="Wingdings"/>
              </a:rPr>
              <a:t> ----</a:t>
            </a:r>
            <a:r>
              <a:rPr lang="en-US" sz="1200" dirty="0">
                <a:sym typeface="Wingdings"/>
              </a:rPr>
              <a:t>&gt; </a:t>
            </a:r>
            <a:r>
              <a:rPr lang="ru-RU" sz="1200" dirty="0">
                <a:sym typeface="Wingdings"/>
              </a:rPr>
              <a:t>НМА</a:t>
            </a:r>
          </a:p>
        </p:txBody>
      </p:sp>
      <p:sp>
        <p:nvSpPr>
          <p:cNvPr id="2" name="Стрелка вверх 1"/>
          <p:cNvSpPr/>
          <p:nvPr/>
        </p:nvSpPr>
        <p:spPr>
          <a:xfrm>
            <a:off x="348342" y="1708113"/>
            <a:ext cx="830727" cy="1885987"/>
          </a:xfrm>
          <a:prstGeom prst="upArrow">
            <a:avLst>
              <a:gd name="adj1" fmla="val 74602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b="1" dirty="0" smtClean="0"/>
              <a:t>корпорации</a:t>
            </a:r>
            <a:endParaRPr lang="ru-RU" b="1" dirty="0"/>
          </a:p>
        </p:txBody>
      </p:sp>
      <p:sp>
        <p:nvSpPr>
          <p:cNvPr id="3" name="Стрелка вниз 2"/>
          <p:cNvSpPr/>
          <p:nvPr/>
        </p:nvSpPr>
        <p:spPr>
          <a:xfrm>
            <a:off x="348342" y="3926198"/>
            <a:ext cx="830727" cy="2004701"/>
          </a:xfrm>
          <a:prstGeom prst="downArrow">
            <a:avLst>
              <a:gd name="adj1" fmla="val 78117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b="1" dirty="0" smtClean="0"/>
              <a:t>Ремесленники и «</a:t>
            </a:r>
            <a:r>
              <a:rPr lang="ru-RU" b="1" dirty="0" err="1" smtClean="0"/>
              <a:t>убер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13668" y="1830699"/>
            <a:ext cx="2260743" cy="4100201"/>
          </a:xfrm>
          <a:prstGeom prst="roundRect">
            <a:avLst>
              <a:gd name="adj" fmla="val 8566"/>
            </a:avLst>
          </a:prstGeom>
          <a:solidFill>
            <a:schemeClr val="bg1">
              <a:lumMod val="85000"/>
              <a:alpha val="54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ПРОИЗВОДСТВО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930966" y="1830699"/>
            <a:ext cx="2254257" cy="4100201"/>
          </a:xfrm>
          <a:prstGeom prst="roundRect">
            <a:avLst>
              <a:gd name="adj" fmla="val 8566"/>
            </a:avLst>
          </a:prstGeom>
          <a:solidFill>
            <a:schemeClr val="bg1">
              <a:lumMod val="85000"/>
              <a:alpha val="54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УСЛУГИ</a:t>
            </a: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621409" y="1816588"/>
            <a:ext cx="2260743" cy="4100201"/>
          </a:xfrm>
          <a:prstGeom prst="roundRect">
            <a:avLst>
              <a:gd name="adj" fmla="val 8566"/>
            </a:avLst>
          </a:prstGeom>
          <a:solidFill>
            <a:schemeClr val="bg1">
              <a:lumMod val="85000"/>
              <a:alpha val="54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ТОРГОВЛЯ (ДОСТАВКА)</a:t>
            </a:r>
            <a:endParaRPr lang="ru-RU" dirty="0"/>
          </a:p>
        </p:txBody>
      </p:sp>
      <p:sp>
        <p:nvSpPr>
          <p:cNvPr id="17" name="Арка 16"/>
          <p:cNvSpPr/>
          <p:nvPr/>
        </p:nvSpPr>
        <p:spPr>
          <a:xfrm>
            <a:off x="1179069" y="1830699"/>
            <a:ext cx="7175643" cy="2984500"/>
          </a:xfrm>
          <a:prstGeom prst="blockArc">
            <a:avLst>
              <a:gd name="adj1" fmla="val 10800000"/>
              <a:gd name="adj2" fmla="val 0"/>
              <a:gd name="adj3" fmla="val 244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057538" y="2231463"/>
            <a:ext cx="5209383" cy="2608159"/>
            <a:chOff x="1293127" y="2231463"/>
            <a:chExt cx="5209383" cy="2608159"/>
          </a:xfrm>
        </p:grpSpPr>
        <p:sp>
          <p:nvSpPr>
            <p:cNvPr id="4" name="Хорда 3"/>
            <p:cNvSpPr/>
            <p:nvPr/>
          </p:nvSpPr>
          <p:spPr>
            <a:xfrm rot="18131600" flipH="1" flipV="1">
              <a:off x="2532020" y="992570"/>
              <a:ext cx="2482436" cy="4960221"/>
            </a:xfrm>
            <a:prstGeom prst="chord">
              <a:avLst>
                <a:gd name="adj1" fmla="val 3373644"/>
                <a:gd name="adj2" fmla="val 14329905"/>
              </a:avLst>
            </a:prstGeom>
            <a:solidFill>
              <a:srgbClr val="80FF00">
                <a:alpha val="70000"/>
              </a:srgbClr>
            </a:solidFill>
            <a:ln>
              <a:solidFill>
                <a:srgbClr val="8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Двойная стрелка влево/вверх 6"/>
            <p:cNvSpPr/>
            <p:nvPr/>
          </p:nvSpPr>
          <p:spPr>
            <a:xfrm rot="13469187">
              <a:off x="2832068" y="3440777"/>
              <a:ext cx="1430632" cy="1398845"/>
            </a:xfrm>
            <a:prstGeom prst="leftUpArrow">
              <a:avLst/>
            </a:prstGeom>
            <a:solidFill>
              <a:srgbClr val="80FF00">
                <a:alpha val="70000"/>
              </a:srgbClr>
            </a:solidFill>
            <a:ln>
              <a:solidFill>
                <a:srgbClr val="8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Штриховая стрелка вправо 7"/>
            <p:cNvSpPr/>
            <p:nvPr/>
          </p:nvSpPr>
          <p:spPr>
            <a:xfrm rot="20959910">
              <a:off x="5028083" y="2581417"/>
              <a:ext cx="1474427" cy="729963"/>
            </a:xfrm>
            <a:prstGeom prst="stripedRightArrow">
              <a:avLst/>
            </a:prstGeom>
            <a:solidFill>
              <a:srgbClr val="80FF00">
                <a:alpha val="70000"/>
              </a:srgbClr>
            </a:solidFill>
            <a:ln>
              <a:solidFill>
                <a:srgbClr val="8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019227" y="3594100"/>
            <a:ext cx="7442200" cy="5461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Люди с «безусловным доходом»??</a:t>
            </a:r>
            <a:endParaRPr lang="ru-RU" dirty="0"/>
          </a:p>
        </p:txBody>
      </p:sp>
      <p:pic>
        <p:nvPicPr>
          <p:cNvPr id="32" name="Изображение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20" y="97260"/>
            <a:ext cx="1669050" cy="427962"/>
          </a:xfrm>
          <a:prstGeom prst="rect">
            <a:avLst/>
          </a:prstGeom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867759" y="770603"/>
            <a:ext cx="8081560" cy="0"/>
          </a:xfrm>
          <a:prstGeom prst="line">
            <a:avLst/>
          </a:prstGeom>
          <a:ln>
            <a:solidFill>
              <a:srgbClr val="2D6F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34609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" grpId="0" animBg="1"/>
      <p:bldP spid="3" grpId="0" animBg="1"/>
      <p:bldP spid="11" grpId="0" animBg="1"/>
      <p:bldP spid="28" grpId="0" animBg="1"/>
      <p:bldP spid="29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9" descr="Tablet Portra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0" y="123661"/>
            <a:ext cx="646942" cy="646942"/>
          </a:xfrm>
          <a:prstGeom prst="rect">
            <a:avLst/>
          </a:prstGeom>
        </p:spPr>
      </p:pic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8646583" y="6516598"/>
            <a:ext cx="455760" cy="2857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fld id="{19A84C97-F42F-3042-87F6-FFE0FD08B63C}" type="slidenum">
              <a:rPr lang="ru-RU">
                <a:solidFill>
                  <a:srgbClr val="37A7DF"/>
                </a:solidFill>
                <a:cs typeface="Arial" pitchFamily="34" charset="0"/>
              </a:rPr>
              <a:pPr algn="r">
                <a:defRPr/>
              </a:pPr>
              <a:t>6</a:t>
            </a:fld>
            <a:endParaRPr lang="ru-RU" dirty="0">
              <a:solidFill>
                <a:srgbClr val="37A7DF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759" y="202495"/>
            <a:ext cx="6516461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100" b="1" dirty="0" smtClean="0">
                <a:solidFill>
                  <a:srgbClr val="3366FF"/>
                </a:solidFill>
                <a:latin typeface="Open Sans"/>
                <a:cs typeface="Open Sans"/>
              </a:rPr>
              <a:t>ПАРАДОКСЫ ПРОИЗВОДИТЕЛЬНОСТИ ТРУДА</a:t>
            </a:r>
            <a:endParaRPr lang="ru-RU" sz="2100" b="1" dirty="0">
              <a:solidFill>
                <a:srgbClr val="3366FF"/>
              </a:solidFill>
              <a:latin typeface="Open Sans"/>
              <a:cs typeface="Open San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67759" y="766370"/>
            <a:ext cx="8081560" cy="0"/>
          </a:xfrm>
          <a:prstGeom prst="line">
            <a:avLst/>
          </a:prstGeom>
          <a:ln>
            <a:solidFill>
              <a:srgbClr val="2D6F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20" y="97260"/>
            <a:ext cx="1669050" cy="427962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07820" y="6463794"/>
            <a:ext cx="28941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600" dirty="0" smtClean="0">
                <a:solidFill>
                  <a:srgbClr val="00B6CF"/>
                </a:solidFill>
              </a:rPr>
              <a:t>Источник</a:t>
            </a:r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 err="1">
                <a:solidFill>
                  <a:schemeClr val="accent5"/>
                </a:solidFill>
              </a:rPr>
              <a:t>The</a:t>
            </a:r>
            <a:r>
              <a:rPr lang="ru-RU" sz="1600" dirty="0">
                <a:solidFill>
                  <a:schemeClr val="accent5"/>
                </a:solidFill>
              </a:rPr>
              <a:t> </a:t>
            </a:r>
            <a:r>
              <a:rPr lang="ru-RU" sz="1600" dirty="0" err="1">
                <a:solidFill>
                  <a:schemeClr val="accent5"/>
                </a:solidFill>
              </a:rPr>
              <a:t>Aspen</a:t>
            </a:r>
            <a:r>
              <a:rPr lang="ru-RU" sz="1600" dirty="0">
                <a:solidFill>
                  <a:schemeClr val="accent5"/>
                </a:solidFill>
              </a:rPr>
              <a:t> </a:t>
            </a:r>
            <a:r>
              <a:rPr lang="ru-RU" sz="1600" dirty="0" err="1">
                <a:solidFill>
                  <a:schemeClr val="accent5"/>
                </a:solidFill>
              </a:rPr>
              <a:t>University</a:t>
            </a:r>
            <a:r>
              <a:rPr lang="ru-RU" sz="1600" dirty="0">
                <a:solidFill>
                  <a:schemeClr val="accent5"/>
                </a:solidFill>
              </a:rPr>
              <a:t> </a:t>
            </a:r>
          </a:p>
        </p:txBody>
      </p:sp>
      <p:pic>
        <p:nvPicPr>
          <p:cNvPr id="32" name="Shape 129"/>
          <p:cNvPicPr/>
          <p:nvPr/>
        </p:nvPicPr>
        <p:blipFill rotWithShape="1">
          <a:blip r:embed="rId5">
            <a:alphaModFix/>
          </a:blip>
          <a:srcRect l="4813" t="18901" r="2129" b="7512"/>
          <a:stretch/>
        </p:blipFill>
        <p:spPr bwMode="auto">
          <a:xfrm>
            <a:off x="264732" y="1379967"/>
            <a:ext cx="8684587" cy="43886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474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39" descr="Tablet Portra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3657" y="150139"/>
            <a:ext cx="6190563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100" b="1" dirty="0" smtClean="0">
                <a:solidFill>
                  <a:srgbClr val="3366FF"/>
                </a:solidFill>
                <a:latin typeface="Open Sans"/>
                <a:cs typeface="Open Sans"/>
              </a:rPr>
              <a:t>ЗАНЯТОСТЬ ЗЕМЛЯН В 2015 г.</a:t>
            </a:r>
            <a:endParaRPr lang="ru-RU" sz="2100" b="1" dirty="0">
              <a:solidFill>
                <a:srgbClr val="3366FF"/>
              </a:solidFill>
              <a:latin typeface="Open Sans"/>
              <a:cs typeface="Open San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67759" y="770603"/>
            <a:ext cx="8081560" cy="0"/>
          </a:xfrm>
          <a:prstGeom prst="line">
            <a:avLst/>
          </a:prstGeom>
          <a:ln>
            <a:solidFill>
              <a:srgbClr val="2D6F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0" y="123661"/>
            <a:ext cx="646942" cy="646942"/>
          </a:xfrm>
          <a:prstGeom prst="rect">
            <a:avLst/>
          </a:prstGeom>
        </p:spPr>
      </p:pic>
      <p:sp>
        <p:nvSpPr>
          <p:cNvPr id="131" name="Номер слайда 3"/>
          <p:cNvSpPr txBox="1">
            <a:spLocks/>
          </p:cNvSpPr>
          <p:nvPr/>
        </p:nvSpPr>
        <p:spPr bwMode="auto">
          <a:xfrm>
            <a:off x="8646583" y="6488376"/>
            <a:ext cx="455760" cy="2857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fld id="{19A84C97-F42F-3042-87F6-FFE0FD08B63C}" type="slidenum">
              <a:rPr lang="ru-RU">
                <a:solidFill>
                  <a:srgbClr val="37A7DF"/>
                </a:solidFill>
                <a:cs typeface="Arial" pitchFamily="34" charset="0"/>
              </a:rPr>
              <a:pPr algn="r">
                <a:defRPr/>
              </a:pPr>
              <a:t>7</a:t>
            </a:fld>
            <a:endParaRPr lang="ru-RU" dirty="0">
              <a:solidFill>
                <a:srgbClr val="37A7DF"/>
              </a:solidFill>
              <a:cs typeface="Arial" pitchFamily="34" charset="0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20" y="97260"/>
            <a:ext cx="1669050" cy="427962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633350"/>
              </p:ext>
            </p:extLst>
          </p:nvPr>
        </p:nvGraphicFramePr>
        <p:xfrm>
          <a:off x="549942" y="1023184"/>
          <a:ext cx="8096641" cy="2646179"/>
        </p:xfrm>
        <a:graphic>
          <a:graphicData uri="http://schemas.openxmlformats.org/drawingml/2006/table">
            <a:tbl>
              <a:tblPr/>
              <a:tblGrid>
                <a:gridCol w="454185"/>
                <a:gridCol w="2240580"/>
                <a:gridCol w="1495890"/>
                <a:gridCol w="1249007"/>
                <a:gridCol w="1249007"/>
                <a:gridCol w="749404"/>
                <a:gridCol w="658568"/>
              </a:tblGrid>
              <a:tr h="28865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№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Види деятельности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численность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% от всех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% от труд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доли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труд</a:t>
                      </a:r>
                    </a:p>
                  </a:txBody>
                  <a:tcPr marL="12700" marR="12700" marT="1270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886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Предприниматели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400  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48%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654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Сельское хозяйство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1 400  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19%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6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Промышленность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800  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17%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1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Услуги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1 700  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24%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36%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8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52%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потребление</a:t>
                      </a:r>
                    </a:p>
                  </a:txBody>
                  <a:tcPr marL="12700" marR="12700" marT="1270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886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Безработные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430  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6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Дети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1 900  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26%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6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Пожилые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577  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65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7 207  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Изображение 2"/>
          <p:cNvPicPr>
            <a:picLocks noChangeAspect="1"/>
          </p:cNvPicPr>
          <p:nvPr/>
        </p:nvPicPr>
        <p:blipFill rotWithShape="1">
          <a:blip r:embed="rId5"/>
          <a:srcRect l="5233" t="25261" r="5767" b="25514"/>
          <a:stretch/>
        </p:blipFill>
        <p:spPr>
          <a:xfrm>
            <a:off x="7547297" y="3722286"/>
            <a:ext cx="1387492" cy="511591"/>
          </a:xfrm>
          <a:prstGeom prst="rect">
            <a:avLst/>
          </a:prstGeom>
        </p:spPr>
      </p:pic>
      <p:pic>
        <p:nvPicPr>
          <p:cNvPr id="12" name="Изображение 11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5" b="13661"/>
          <a:stretch/>
        </p:blipFill>
        <p:spPr bwMode="auto">
          <a:xfrm>
            <a:off x="673422" y="3739927"/>
            <a:ext cx="6834278" cy="28110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794614" y="6514933"/>
            <a:ext cx="46474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>
                <a:solidFill>
                  <a:srgbClr val="00B6CF"/>
                </a:solidFill>
              </a:rPr>
              <a:t>Источник:</a:t>
            </a:r>
            <a:r>
              <a:rPr lang="ru-RU" sz="1400" dirty="0"/>
              <a:t> </a:t>
            </a:r>
            <a:r>
              <a:rPr lang="ru-RU" sz="1400" dirty="0">
                <a:solidFill>
                  <a:schemeClr val="accent5"/>
                </a:solidFill>
              </a:rPr>
              <a:t>Федеральный резервный банк </a:t>
            </a:r>
            <a:r>
              <a:rPr lang="ru-RU" sz="1400" dirty="0" smtClean="0">
                <a:solidFill>
                  <a:schemeClr val="accent5"/>
                </a:solidFill>
              </a:rPr>
              <a:t>Сент-Луиса 2016 </a:t>
            </a:r>
            <a:endParaRPr lang="ru-RU" sz="1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5024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39" descr="Tablet Portra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3657" y="-40352"/>
            <a:ext cx="6190563" cy="857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100" b="1" dirty="0" smtClean="0">
                <a:solidFill>
                  <a:srgbClr val="3366FF"/>
                </a:solidFill>
                <a:latin typeface="Open Sans"/>
                <a:cs typeface="Open Sans"/>
              </a:rPr>
              <a:t>АВТОМАТИЗАЦИЯ, РОБОТИЗАЦИЯ, ИИ.</a:t>
            </a:r>
            <a:br>
              <a:rPr lang="ru-RU" sz="2100" b="1" dirty="0" smtClean="0">
                <a:solidFill>
                  <a:srgbClr val="3366FF"/>
                </a:solidFill>
                <a:latin typeface="Open Sans"/>
                <a:cs typeface="Open Sans"/>
              </a:rPr>
            </a:br>
            <a:r>
              <a:rPr lang="ru-RU" sz="2100" b="1" dirty="0" smtClean="0">
                <a:solidFill>
                  <a:srgbClr val="3366FF"/>
                </a:solidFill>
                <a:latin typeface="Open Sans"/>
                <a:cs typeface="Open Sans"/>
              </a:rPr>
              <a:t>ТЕНДЕНЦИИ.</a:t>
            </a:r>
          </a:p>
        </p:txBody>
      </p:sp>
      <p:pic>
        <p:nvPicPr>
          <p:cNvPr id="10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0" y="123661"/>
            <a:ext cx="646942" cy="646942"/>
          </a:xfrm>
          <a:prstGeom prst="rect">
            <a:avLst/>
          </a:prstGeom>
        </p:spPr>
      </p:pic>
      <p:sp>
        <p:nvSpPr>
          <p:cNvPr id="131" name="Номер слайда 3"/>
          <p:cNvSpPr txBox="1">
            <a:spLocks/>
          </p:cNvSpPr>
          <p:nvPr/>
        </p:nvSpPr>
        <p:spPr bwMode="auto">
          <a:xfrm>
            <a:off x="8634095" y="6484656"/>
            <a:ext cx="455760" cy="2857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fld id="{19A84C97-F42F-3042-87F6-FFE0FD08B63C}" type="slidenum">
              <a:rPr lang="ru-RU">
                <a:solidFill>
                  <a:srgbClr val="37A7DF"/>
                </a:solidFill>
                <a:cs typeface="Arial" pitchFamily="34" charset="0"/>
              </a:rPr>
              <a:pPr algn="r">
                <a:defRPr/>
              </a:pPr>
              <a:t>8</a:t>
            </a:fld>
            <a:endParaRPr lang="ru-RU" dirty="0">
              <a:solidFill>
                <a:srgbClr val="37A7DF"/>
              </a:solidFill>
              <a:cs typeface="Arial" pitchFamily="34" charset="0"/>
            </a:endParaRPr>
          </a:p>
        </p:txBody>
      </p:sp>
      <p:sp>
        <p:nvSpPr>
          <p:cNvPr id="2" name="Стрелка вверх 1"/>
          <p:cNvSpPr/>
          <p:nvPr/>
        </p:nvSpPr>
        <p:spPr>
          <a:xfrm>
            <a:off x="348342" y="1028558"/>
            <a:ext cx="830727" cy="1885987"/>
          </a:xfrm>
          <a:prstGeom prst="upArrow">
            <a:avLst>
              <a:gd name="adj1" fmla="val 74602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b="1" dirty="0" smtClean="0"/>
              <a:t>корпорации</a:t>
            </a:r>
            <a:endParaRPr lang="ru-RU" b="1" dirty="0"/>
          </a:p>
        </p:txBody>
      </p:sp>
      <p:sp>
        <p:nvSpPr>
          <p:cNvPr id="3" name="Стрелка вниз 2"/>
          <p:cNvSpPr/>
          <p:nvPr/>
        </p:nvSpPr>
        <p:spPr>
          <a:xfrm>
            <a:off x="348342" y="3052592"/>
            <a:ext cx="830727" cy="2004701"/>
          </a:xfrm>
          <a:prstGeom prst="downArrow">
            <a:avLst>
              <a:gd name="adj1" fmla="val 78117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b="1" dirty="0" smtClean="0"/>
              <a:t>Ремесленники и «</a:t>
            </a:r>
            <a:r>
              <a:rPr lang="ru-RU" b="1" dirty="0" err="1" smtClean="0"/>
              <a:t>убер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13668" y="939452"/>
            <a:ext cx="2884590" cy="4100201"/>
          </a:xfrm>
          <a:prstGeom prst="roundRect">
            <a:avLst>
              <a:gd name="adj" fmla="val 8566"/>
            </a:avLst>
          </a:prstGeom>
          <a:solidFill>
            <a:schemeClr val="bg1">
              <a:lumMod val="85000"/>
              <a:alpha val="54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rgbClr val="0000FF"/>
              </a:solidFill>
            </a:endParaRP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ПРОИЗВОДСТВО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930966" y="927344"/>
            <a:ext cx="2254257" cy="4100201"/>
          </a:xfrm>
          <a:prstGeom prst="roundRect">
            <a:avLst>
              <a:gd name="adj" fmla="val 8566"/>
            </a:avLst>
          </a:prstGeom>
          <a:solidFill>
            <a:schemeClr val="bg1">
              <a:lumMod val="85000"/>
              <a:alpha val="54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УСЛУГИ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198258" y="925341"/>
            <a:ext cx="1683894" cy="4100201"/>
          </a:xfrm>
          <a:prstGeom prst="roundRect">
            <a:avLst>
              <a:gd name="adj" fmla="val 8566"/>
            </a:avLst>
          </a:prstGeom>
          <a:solidFill>
            <a:schemeClr val="bg1">
              <a:lumMod val="85000"/>
              <a:alpha val="54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ТОРГОВЛЯ (ДОСТАВКА)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32" name="Изображение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20" y="97260"/>
            <a:ext cx="1669050" cy="427962"/>
          </a:xfrm>
          <a:prstGeom prst="rect">
            <a:avLst/>
          </a:prstGeom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867759" y="770603"/>
            <a:ext cx="8081560" cy="0"/>
          </a:xfrm>
          <a:prstGeom prst="line">
            <a:avLst/>
          </a:prstGeom>
          <a:ln>
            <a:solidFill>
              <a:srgbClr val="2D6F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 rot="16200000">
            <a:off x="79483" y="2194466"/>
            <a:ext cx="4065259" cy="159688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Сельское хозяйство</a:t>
            </a:r>
            <a:br>
              <a:rPr lang="ru-RU" dirty="0" smtClean="0"/>
            </a:br>
            <a:r>
              <a:rPr lang="ru-RU" sz="3000" b="1" dirty="0" smtClean="0">
                <a:solidFill>
                  <a:srgbClr val="0D0D0D"/>
                </a:solidFill>
              </a:rPr>
              <a:t>1400 млн. чел.</a:t>
            </a:r>
            <a:endParaRPr lang="ru-RU" sz="3000" b="1" dirty="0">
              <a:solidFill>
                <a:srgbClr val="0D0D0D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 rot="16200000">
            <a:off x="1908787" y="1962051"/>
            <a:ext cx="3291243" cy="128769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Промышленность</a:t>
            </a:r>
          </a:p>
          <a:p>
            <a:pPr algn="ctr"/>
            <a:r>
              <a:rPr lang="ru-RU" sz="3000" b="1" dirty="0">
                <a:solidFill>
                  <a:srgbClr val="0D0D0D"/>
                </a:solidFill>
              </a:rPr>
              <a:t>8</a:t>
            </a:r>
            <a:r>
              <a:rPr lang="ru-RU" sz="3000" b="1" dirty="0" smtClean="0">
                <a:solidFill>
                  <a:srgbClr val="0D0D0D"/>
                </a:solidFill>
              </a:rPr>
              <a:t>00 млн. чел.</a:t>
            </a:r>
            <a:endParaRPr lang="ru-RU" sz="3000" b="1" dirty="0">
              <a:solidFill>
                <a:srgbClr val="0D0D0D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910558" y="4251522"/>
            <a:ext cx="5274665" cy="77353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Предприниматели</a:t>
            </a:r>
          </a:p>
          <a:p>
            <a:pPr algn="ctr"/>
            <a:r>
              <a:rPr lang="ru-RU" sz="3000" b="1" dirty="0" smtClean="0">
                <a:solidFill>
                  <a:srgbClr val="0D0D0D"/>
                </a:solidFill>
              </a:rPr>
              <a:t>400 млн. чел.</a:t>
            </a:r>
            <a:endParaRPr lang="ru-RU" sz="3000" b="1" dirty="0">
              <a:solidFill>
                <a:srgbClr val="0D0D0D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219982" y="942639"/>
            <a:ext cx="3986965" cy="329124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Услуги</a:t>
            </a:r>
          </a:p>
          <a:p>
            <a:pPr algn="ctr"/>
            <a:r>
              <a:rPr lang="ru-RU" sz="3000" b="1" dirty="0" smtClean="0">
                <a:solidFill>
                  <a:srgbClr val="0D0D0D"/>
                </a:solidFill>
              </a:rPr>
              <a:t>1700 млн. чел.</a:t>
            </a:r>
          </a:p>
          <a:p>
            <a:pPr algn="ctr"/>
            <a:endParaRPr lang="ru-RU" sz="3000" b="1" dirty="0">
              <a:solidFill>
                <a:srgbClr val="0D0D0D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19699836">
            <a:off x="5754218" y="750852"/>
            <a:ext cx="2288945" cy="3381234"/>
          </a:xfrm>
          <a:prstGeom prst="ellipse">
            <a:avLst/>
          </a:prstGeom>
          <a:solidFill>
            <a:srgbClr val="FF0000">
              <a:alpha val="5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ИСКУССТВЕННЫЙ</a:t>
            </a:r>
          </a:p>
          <a:p>
            <a:pPr algn="ctr"/>
            <a:r>
              <a:rPr lang="ru-RU" dirty="0" smtClean="0"/>
              <a:t>ИНТЕЛЛЕКТ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292092" y="939452"/>
            <a:ext cx="3348650" cy="259896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63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63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РОБОТЫ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1346057" y="3723355"/>
            <a:ext cx="6839166" cy="863357"/>
          </a:xfrm>
          <a:prstGeom prst="ellipse">
            <a:avLst/>
          </a:prstGeom>
          <a:solidFill>
            <a:schemeClr val="accent3">
              <a:lumMod val="75000"/>
              <a:alpha val="63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АВТОМАТИЗАЦИЯ ТРУДА</a:t>
            </a:r>
            <a:endParaRPr lang="ru-RU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875790" y="5764048"/>
            <a:ext cx="3309433" cy="77353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Пожилые (</a:t>
            </a:r>
            <a:r>
              <a:rPr lang="en-US" dirty="0" smtClean="0"/>
              <a:t>&gt;</a:t>
            </a:r>
            <a:r>
              <a:rPr lang="ru-RU" dirty="0" smtClean="0"/>
              <a:t>64)</a:t>
            </a:r>
          </a:p>
          <a:p>
            <a:pPr algn="ctr"/>
            <a:r>
              <a:rPr lang="ru-RU" sz="3000" b="1" dirty="0" smtClean="0">
                <a:solidFill>
                  <a:srgbClr val="0D0D0D"/>
                </a:solidFill>
              </a:rPr>
              <a:t>577 млн. чел.</a:t>
            </a:r>
            <a:endParaRPr lang="ru-RU" sz="3000" b="1" dirty="0">
              <a:solidFill>
                <a:srgbClr val="0D0D0D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331308" y="5764048"/>
            <a:ext cx="3309433" cy="77353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Дети (до 15)</a:t>
            </a:r>
          </a:p>
          <a:p>
            <a:pPr algn="ctr"/>
            <a:r>
              <a:rPr lang="ru-RU" sz="3000" b="1" dirty="0" smtClean="0">
                <a:solidFill>
                  <a:srgbClr val="0D0D0D"/>
                </a:solidFill>
              </a:rPr>
              <a:t>1900 млн. чел.</a:t>
            </a:r>
            <a:endParaRPr lang="ru-RU" sz="3000" b="1" dirty="0">
              <a:solidFill>
                <a:srgbClr val="0D0D0D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332502" y="5167216"/>
            <a:ext cx="6874445" cy="46031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Безработные</a:t>
            </a:r>
            <a:r>
              <a:rPr lang="ru-RU" dirty="0"/>
              <a:t> </a:t>
            </a:r>
            <a:r>
              <a:rPr lang="ru-RU" sz="3000" b="1" dirty="0" smtClean="0">
                <a:solidFill>
                  <a:srgbClr val="0D0D0D"/>
                </a:solidFill>
              </a:rPr>
              <a:t>430 млн. чел.</a:t>
            </a:r>
            <a:endParaRPr lang="ru-RU" sz="3000" b="1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69283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39" descr="Tablet Portra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3657" y="150139"/>
            <a:ext cx="7503359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100" b="1" dirty="0" smtClean="0">
                <a:solidFill>
                  <a:srgbClr val="3366FF"/>
                </a:solidFill>
                <a:latin typeface="Open Sans"/>
                <a:cs typeface="Open Sans"/>
              </a:rPr>
              <a:t>РАСПРЕДЕЛЕНИЕ </a:t>
            </a:r>
            <a:r>
              <a:rPr lang="en-US" sz="2100" b="1" dirty="0" smtClean="0">
                <a:solidFill>
                  <a:srgbClr val="3366FF"/>
                </a:solidFill>
                <a:latin typeface="Open Sans"/>
                <a:cs typeface="Open Sans"/>
              </a:rPr>
              <a:t>HR </a:t>
            </a:r>
            <a:r>
              <a:rPr lang="ru-RU" sz="2100" b="1" dirty="0" smtClean="0">
                <a:solidFill>
                  <a:srgbClr val="3366FF"/>
                </a:solidFill>
                <a:latin typeface="Open Sans"/>
                <a:cs typeface="Open Sans"/>
              </a:rPr>
              <a:t>ПО ОТРАСЛЯМ</a:t>
            </a:r>
            <a:endParaRPr lang="ru-RU" sz="2100" b="1" dirty="0">
              <a:solidFill>
                <a:srgbClr val="3366FF"/>
              </a:solidFill>
              <a:latin typeface="Open Sans"/>
              <a:cs typeface="Open San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67759" y="770603"/>
            <a:ext cx="8081560" cy="0"/>
          </a:xfrm>
          <a:prstGeom prst="line">
            <a:avLst/>
          </a:prstGeom>
          <a:ln>
            <a:solidFill>
              <a:srgbClr val="2D6F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0" y="123661"/>
            <a:ext cx="646942" cy="646942"/>
          </a:xfrm>
          <a:prstGeom prst="rect">
            <a:avLst/>
          </a:prstGeom>
        </p:spPr>
      </p:pic>
      <p:sp>
        <p:nvSpPr>
          <p:cNvPr id="131" name="Номер слайда 3"/>
          <p:cNvSpPr txBox="1">
            <a:spLocks/>
          </p:cNvSpPr>
          <p:nvPr/>
        </p:nvSpPr>
        <p:spPr bwMode="auto">
          <a:xfrm>
            <a:off x="8604250" y="6488376"/>
            <a:ext cx="455760" cy="2857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fld id="{19A84C97-F42F-3042-87F6-FFE0FD08B63C}" type="slidenum">
              <a:rPr lang="ru-RU">
                <a:solidFill>
                  <a:srgbClr val="37A7DF"/>
                </a:solidFill>
                <a:cs typeface="Arial" pitchFamily="34" charset="0"/>
              </a:rPr>
              <a:pPr algn="r">
                <a:defRPr/>
              </a:pPr>
              <a:t>9</a:t>
            </a:fld>
            <a:endParaRPr lang="ru-RU" dirty="0">
              <a:solidFill>
                <a:srgbClr val="37A7DF"/>
              </a:solidFill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4305300" y="1016000"/>
            <a:ext cx="38100" cy="4318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993900" y="5194300"/>
            <a:ext cx="0" cy="241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568700" y="5207000"/>
            <a:ext cx="0" cy="241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067300" y="5207000"/>
            <a:ext cx="0" cy="241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912100" y="5219700"/>
            <a:ext cx="0" cy="241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578600" y="5219700"/>
            <a:ext cx="0" cy="241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44500" y="5334000"/>
            <a:ext cx="7620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09600" y="5207000"/>
            <a:ext cx="0" cy="241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63950" y="5346700"/>
            <a:ext cx="128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A75FF"/>
                </a:solidFill>
              </a:rPr>
              <a:t> Сервисный бизнес</a:t>
            </a:r>
            <a:endParaRPr lang="ru-RU" sz="1200" dirty="0">
              <a:solidFill>
                <a:srgbClr val="0A75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00650" y="5359400"/>
            <a:ext cx="128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A75FF"/>
                </a:solidFill>
              </a:rPr>
              <a:t> </a:t>
            </a:r>
            <a:r>
              <a:rPr lang="ru-RU" sz="1200" dirty="0" err="1" smtClean="0">
                <a:solidFill>
                  <a:srgbClr val="0A75FF"/>
                </a:solidFill>
              </a:rPr>
              <a:t>Профессиональ-ный</a:t>
            </a:r>
            <a:r>
              <a:rPr lang="ru-RU" sz="1200" dirty="0" smtClean="0">
                <a:solidFill>
                  <a:srgbClr val="0A75FF"/>
                </a:solidFill>
              </a:rPr>
              <a:t> сервис</a:t>
            </a:r>
            <a:endParaRPr lang="ru-RU" sz="1200" dirty="0">
              <a:solidFill>
                <a:srgbClr val="0A75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23050" y="5372100"/>
            <a:ext cx="128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A75FF"/>
                </a:solidFill>
              </a:rPr>
              <a:t>Креативные компании</a:t>
            </a:r>
            <a:endParaRPr lang="ru-RU" sz="1200" dirty="0">
              <a:solidFill>
                <a:srgbClr val="0A75FF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635000" y="1333436"/>
            <a:ext cx="7327900" cy="2641664"/>
          </a:xfrm>
          <a:custGeom>
            <a:avLst/>
            <a:gdLst>
              <a:gd name="connsiteX0" fmla="*/ 0 w 7327900"/>
              <a:gd name="connsiteY0" fmla="*/ 2578164 h 2641664"/>
              <a:gd name="connsiteX1" fmla="*/ 3771900 w 7327900"/>
              <a:gd name="connsiteY1" fmla="*/ 64 h 2641664"/>
              <a:gd name="connsiteX2" fmla="*/ 7327900 w 7327900"/>
              <a:gd name="connsiteY2" fmla="*/ 2641664 h 264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27900" h="2641664">
                <a:moveTo>
                  <a:pt x="0" y="2578164"/>
                </a:moveTo>
                <a:cubicBezTo>
                  <a:pt x="1275291" y="1283822"/>
                  <a:pt x="2550583" y="-10519"/>
                  <a:pt x="3771900" y="64"/>
                </a:cubicBezTo>
                <a:cubicBezTo>
                  <a:pt x="4993217" y="10647"/>
                  <a:pt x="7327900" y="2641664"/>
                  <a:pt x="7327900" y="2641664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 влево 1"/>
          <p:cNvSpPr/>
          <p:nvPr/>
        </p:nvSpPr>
        <p:spPr>
          <a:xfrm>
            <a:off x="2184400" y="3060700"/>
            <a:ext cx="1663700" cy="825500"/>
          </a:xfrm>
          <a:prstGeom prst="leftArrow">
            <a:avLst>
              <a:gd name="adj1" fmla="val 71538"/>
              <a:gd name="adj2" fmla="val 315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РОБОТЫ</a:t>
            </a:r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4819650" y="3060700"/>
            <a:ext cx="1663700" cy="825500"/>
          </a:xfrm>
          <a:prstGeom prst="rightArrow">
            <a:avLst>
              <a:gd name="adj1" fmla="val 74615"/>
              <a:gd name="adj2" fmla="val 269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индивидуализация</a:t>
            </a:r>
            <a:endParaRPr lang="ru-RU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993900" y="5194300"/>
            <a:ext cx="0" cy="241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568700" y="5207000"/>
            <a:ext cx="0" cy="241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09600" y="5207000"/>
            <a:ext cx="0" cy="241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11200" y="5325754"/>
            <a:ext cx="128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A75FF"/>
                </a:solidFill>
              </a:rPr>
              <a:t>  Производство, технологически не сложного продукта</a:t>
            </a:r>
            <a:endParaRPr lang="ru-RU" sz="1200" dirty="0">
              <a:solidFill>
                <a:srgbClr val="0A75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0" y="5350301"/>
            <a:ext cx="128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A75FF"/>
                </a:solidFill>
              </a:rPr>
              <a:t>  Производство, технологически</a:t>
            </a:r>
          </a:p>
          <a:p>
            <a:pPr algn="ctr"/>
            <a:r>
              <a:rPr lang="ru-RU" sz="1200" dirty="0" smtClean="0">
                <a:solidFill>
                  <a:srgbClr val="0A75FF"/>
                </a:solidFill>
              </a:rPr>
              <a:t>сложного продукта</a:t>
            </a:r>
            <a:endParaRPr lang="ru-RU" sz="1200" dirty="0">
              <a:solidFill>
                <a:srgbClr val="0A75FF"/>
              </a:solidFill>
            </a:endParaRPr>
          </a:p>
        </p:txBody>
      </p:sp>
      <p:grpSp>
        <p:nvGrpSpPr>
          <p:cNvPr id="130" name="Группа 129"/>
          <p:cNvGrpSpPr/>
          <p:nvPr/>
        </p:nvGrpSpPr>
        <p:grpSpPr>
          <a:xfrm>
            <a:off x="2286000" y="1231900"/>
            <a:ext cx="4089400" cy="990600"/>
            <a:chOff x="2286000" y="1231900"/>
            <a:chExt cx="4089400" cy="9906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298700" y="1231900"/>
              <a:ext cx="4076700" cy="9906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6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67000"/>
                  </a:schemeClr>
                </a:gs>
              </a:gsLst>
              <a:lin ang="16200000" scaled="0"/>
              <a:tileRect/>
            </a:gra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Зона </a:t>
              </a:r>
              <a:r>
                <a:rPr lang="en-US" dirty="0" smtClean="0"/>
                <a:t>HR </a:t>
              </a:r>
              <a:r>
                <a:rPr lang="ru-RU" dirty="0" smtClean="0"/>
                <a:t>в бизнесе</a:t>
              </a:r>
              <a:endParaRPr lang="ru-RU" dirty="0"/>
            </a:p>
          </p:txBody>
        </p:sp>
        <p:sp>
          <p:nvSpPr>
            <p:cNvPr id="31" name="Стрелка вправо 30"/>
            <p:cNvSpPr/>
            <p:nvPr/>
          </p:nvSpPr>
          <p:spPr>
            <a:xfrm>
              <a:off x="2286000" y="1435100"/>
              <a:ext cx="482600" cy="546100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Стрелка влево 127"/>
            <p:cNvSpPr/>
            <p:nvPr/>
          </p:nvSpPr>
          <p:spPr>
            <a:xfrm>
              <a:off x="5892800" y="1435100"/>
              <a:ext cx="482600" cy="546100"/>
            </a:xfrm>
            <a:prstGeom prst="leftArrow">
              <a:avLst/>
            </a:prstGeom>
            <a:solidFill>
              <a:srgbClr val="FAC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3354555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3290</TotalTime>
  <Words>1334</Words>
  <Application>Microsoft Macintosh PowerPoint</Application>
  <PresentationFormat>Экран (4:3)</PresentationFormat>
  <Paragraphs>418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Бесчеловечный бизнес.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Бесчеловечный бизнес.</dc:title>
  <dc:creator>Pavel Neverov</dc:creator>
  <cp:lastModifiedBy>Pavel Neverov</cp:lastModifiedBy>
  <cp:revision>183</cp:revision>
  <dcterms:created xsi:type="dcterms:W3CDTF">2017-03-14T02:10:36Z</dcterms:created>
  <dcterms:modified xsi:type="dcterms:W3CDTF">2017-04-07T03:31:02Z</dcterms:modified>
</cp:coreProperties>
</file>