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6" r:id="rId6"/>
    <p:sldId id="268" r:id="rId7"/>
    <p:sldId id="269" r:id="rId8"/>
    <p:sldId id="263" r:id="rId9"/>
    <p:sldId id="264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69ECC7-922D-4802-BADE-58F580F3DF75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0DCE2B-3E48-4D1A-9878-32302EDAD4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829761"/>
          </a:xfrm>
        </p:spPr>
        <p:txBody>
          <a:bodyPr/>
          <a:lstStyle/>
          <a:p>
            <a:r>
              <a:rPr lang="ru-RU" dirty="0" smtClean="0"/>
              <a:t>Миграция и судьба </a:t>
            </a:r>
            <a:br>
              <a:rPr lang="ru-RU" dirty="0" smtClean="0"/>
            </a:br>
            <a:r>
              <a:rPr lang="ru-RU" dirty="0" smtClean="0"/>
              <a:t>омского </a:t>
            </a:r>
            <a:r>
              <a:rPr lang="en-US" dirty="0" smtClean="0"/>
              <a:t>HR</a:t>
            </a:r>
            <a:r>
              <a:rPr lang="ru-RU" dirty="0" smtClean="0"/>
              <a:t>-а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928934"/>
            <a:ext cx="821537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Половинко Владимир Семенович,</a:t>
            </a:r>
          </a:p>
          <a:p>
            <a:r>
              <a:rPr lang="ru-RU" dirty="0"/>
              <a:t>з</a:t>
            </a:r>
            <a:r>
              <a:rPr lang="ru-RU" dirty="0" smtClean="0"/>
              <a:t>аведующий кафедрой </a:t>
            </a:r>
          </a:p>
          <a:p>
            <a:r>
              <a:rPr lang="ru-RU" dirty="0" smtClean="0"/>
              <a:t>экономики и управления трудовыми ресурсами, </a:t>
            </a:r>
            <a:r>
              <a:rPr lang="ru-RU" dirty="0" err="1" smtClean="0"/>
              <a:t>д.э.н</a:t>
            </a:r>
            <a:r>
              <a:rPr lang="ru-RU" dirty="0" smtClean="0"/>
              <a:t>., профессор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Приятного и полезного дня на 	</a:t>
            </a:r>
            <a:r>
              <a:rPr lang="en-US" sz="4000" b="1" dirty="0" smtClean="0">
                <a:solidFill>
                  <a:srgbClr val="FF0000"/>
                </a:solidFill>
              </a:rPr>
              <a:t>XVI-</a:t>
            </a:r>
            <a:r>
              <a:rPr lang="ru-RU" sz="4000" b="1" dirty="0" smtClean="0">
                <a:solidFill>
                  <a:srgbClr val="FF0000"/>
                </a:solidFill>
              </a:rPr>
              <a:t>м 	Омском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	</a:t>
            </a:r>
            <a:r>
              <a:rPr lang="ru-RU" sz="4000" b="1" dirty="0" smtClean="0">
                <a:solidFill>
                  <a:srgbClr val="FF0000"/>
                </a:solidFill>
              </a:rPr>
              <a:t>		Кадровом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	</a:t>
            </a:r>
            <a:r>
              <a:rPr lang="ru-RU" sz="4000" b="1" dirty="0" smtClean="0">
                <a:solidFill>
                  <a:srgbClr val="FF0000"/>
                </a:solidFill>
              </a:rPr>
              <a:t>			Форуме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714488"/>
          <a:ext cx="7715302" cy="3570550"/>
        </p:xfrm>
        <a:graphic>
          <a:graphicData uri="http://schemas.openxmlformats.org/drawingml/2006/table">
            <a:tbl>
              <a:tblPr/>
              <a:tblGrid>
                <a:gridCol w="5106796"/>
                <a:gridCol w="1304253"/>
                <a:gridCol w="1304253"/>
              </a:tblGrid>
              <a:tr h="785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Планируете ли 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уехать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Омской области в ближайшее время? 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целом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Молодежь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7.7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Скорее да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29.8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думал об этом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Скорее нет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24.3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1" y="285728"/>
          <a:ext cx="8072494" cy="5777221"/>
        </p:xfrm>
        <a:graphic>
          <a:graphicData uri="http://schemas.openxmlformats.org/drawingml/2006/table">
            <a:tbl>
              <a:tblPr/>
              <a:tblGrid>
                <a:gridCol w="4572031"/>
                <a:gridCol w="1000132"/>
                <a:gridCol w="1143008"/>
                <a:gridCol w="1212967"/>
                <a:gridCol w="144356"/>
              </a:tblGrid>
              <a:tr h="85725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r>
                        <a:rPr lang="ru-RU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Если Вы хотите сменить место жительства, то с чем это связано</a:t>
                      </a:r>
                      <a:r>
                        <a:rPr lang="ru-RU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?»</a:t>
                      </a:r>
                      <a:endParaRPr lang="ru-RU" sz="2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Причины смены места жительства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мужской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женский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Многие мои знакомые уехали из Омска, Омской области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Омской области высокий уровень цен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18.3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Омской области плохие условия для жизни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51.2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54.3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53.3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Омской области плохие климатические условия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Омской области мало возможностей хорошо трудоустроиться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57.7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51.9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57.7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Омской области мало возможностей получить хорошее образование мне, моим детям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19.5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Мои родственники желают, чтобы я уехал из Омской области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Омской области неразвита транспортная и социальная инфраструктура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Омской области низкая заработная плата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48.6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51.2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49.7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устраивает политика управления регионом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17.8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6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Омской области ограниченные возможности для построения карьеры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12.4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12.4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12.4</a:t>
                      </a:r>
                      <a:endParaRPr lang="ru-RU" sz="1400" b="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Другая причина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Calibri"/>
                      </a:endParaRPr>
                    </a:p>
                  </a:txBody>
                  <a:tcPr marL="59478" marR="594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357166"/>
          <a:ext cx="7429551" cy="5603502"/>
        </p:xfrm>
        <a:graphic>
          <a:graphicData uri="http://schemas.openxmlformats.org/drawingml/2006/table">
            <a:tbl>
              <a:tblPr/>
              <a:tblGrid>
                <a:gridCol w="3977769"/>
                <a:gridCol w="1150594"/>
                <a:gridCol w="1150594"/>
                <a:gridCol w="1150594"/>
              </a:tblGrid>
              <a:tr h="107157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Что </a:t>
                      </a:r>
                      <a:r>
                        <a:rPr lang="ru-RU" sz="24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бы Вас удержало от иммиграции </a:t>
                      </a:r>
                      <a:endParaRPr lang="ru-RU" sz="2400" b="1" i="0" u="none" strike="noStrike" dirty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из </a:t>
                      </a:r>
                      <a:r>
                        <a:rPr lang="ru-RU" sz="24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Омской </a:t>
                      </a:r>
                      <a:r>
                        <a:rPr lang="ru-RU" sz="2400" b="1" i="0" u="none" strike="noStrike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</a:rPr>
                        <a:t>области?</a:t>
                      </a:r>
                      <a:endParaRPr lang="ru-RU" sz="24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Факторы, влияющие на отказ от иммиграции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Пол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мужской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женский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9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Улучшение экономических условий (повышение заработной платы,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появление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больших возможностей найти привлекательную работу и т.д.)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95.5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94.6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95.1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Улучшение социальной инфраструктуры (качества дорог, медицинского обслуживания и т.д.)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Изменение политики управления регионом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Улучшение культурной среды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16.2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18.5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Улучшение экологической обстановки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Улучшение социального самочувствия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Другое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Объем промышленного производства – </a:t>
            </a:r>
            <a:r>
              <a:rPr lang="ru-RU" b="1" dirty="0" smtClean="0"/>
              <a:t>4 место</a:t>
            </a:r>
          </a:p>
          <a:p>
            <a:r>
              <a:rPr lang="ru-RU" dirty="0" smtClean="0"/>
              <a:t>Обеспеченность дошкольными детскими учреждениями – </a:t>
            </a:r>
            <a:r>
              <a:rPr lang="ru-RU" b="1" dirty="0" smtClean="0"/>
              <a:t>11 место</a:t>
            </a:r>
          </a:p>
          <a:p>
            <a:r>
              <a:rPr lang="ru-RU" dirty="0" smtClean="0"/>
              <a:t>Уровень общего среднего образования  - </a:t>
            </a:r>
            <a:r>
              <a:rPr lang="ru-RU" b="1" dirty="0" smtClean="0"/>
              <a:t>8 место</a:t>
            </a:r>
          </a:p>
          <a:p>
            <a:r>
              <a:rPr lang="ru-RU" dirty="0" smtClean="0"/>
              <a:t>Уровень развития спортивных организаций –  </a:t>
            </a:r>
            <a:r>
              <a:rPr lang="ru-RU" b="1" dirty="0" smtClean="0"/>
              <a:t>5 место</a:t>
            </a:r>
          </a:p>
          <a:p>
            <a:r>
              <a:rPr lang="ru-RU" dirty="0" smtClean="0"/>
              <a:t>Уровень социально-культурной инфраструктуры  - </a:t>
            </a:r>
            <a:r>
              <a:rPr lang="ru-RU" b="1" dirty="0" smtClean="0"/>
              <a:t>3 место</a:t>
            </a:r>
          </a:p>
          <a:p>
            <a:r>
              <a:rPr lang="ru-RU" dirty="0" smtClean="0"/>
              <a:t>Уровень и качество медицинского обслуживания – </a:t>
            </a:r>
            <a:r>
              <a:rPr lang="ru-RU" b="1" dirty="0" smtClean="0"/>
              <a:t>19 место</a:t>
            </a:r>
          </a:p>
          <a:p>
            <a:r>
              <a:rPr lang="ru-RU" dirty="0" smtClean="0"/>
              <a:t>Соотношение цен и заработной платы – </a:t>
            </a:r>
            <a:r>
              <a:rPr lang="ru-RU" b="1" dirty="0" smtClean="0"/>
              <a:t>14 место</a:t>
            </a:r>
          </a:p>
          <a:p>
            <a:r>
              <a:rPr lang="ru-RU" dirty="0" smtClean="0"/>
              <a:t>Занятость населения (безработица, вакансии, напряженность на рынке труда) – </a:t>
            </a:r>
            <a:r>
              <a:rPr lang="ru-RU" b="1" dirty="0" smtClean="0"/>
              <a:t>5 место</a:t>
            </a:r>
          </a:p>
          <a:p>
            <a:r>
              <a:rPr lang="ru-RU" dirty="0" smtClean="0"/>
              <a:t>Качество дорожного покрытия – </a:t>
            </a:r>
            <a:r>
              <a:rPr lang="ru-RU" b="1" dirty="0" smtClean="0"/>
              <a:t>32 место </a:t>
            </a:r>
          </a:p>
          <a:p>
            <a:r>
              <a:rPr lang="ru-RU" dirty="0" smtClean="0"/>
              <a:t>...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Объективные показатели качества жизни Омской области в рейтингах 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Социальное самочувствие населения Омской области</a:t>
            </a:r>
            <a:endParaRPr lang="ru-RU" dirty="0"/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1214414" y="3357562"/>
            <a:ext cx="6643734" cy="714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286124"/>
            <a:ext cx="71438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-100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29586" y="3286124"/>
            <a:ext cx="785818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+100</a:t>
            </a: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285984" y="3214686"/>
            <a:ext cx="428628" cy="285752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носка со стрелками влево/вправо 8"/>
          <p:cNvSpPr/>
          <p:nvPr/>
        </p:nvSpPr>
        <p:spPr>
          <a:xfrm>
            <a:off x="4357686" y="3143248"/>
            <a:ext cx="45719" cy="500066"/>
          </a:xfrm>
          <a:prstGeom prst="leftRightArrowCallou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2143108" y="2928934"/>
            <a:ext cx="714380" cy="285752"/>
          </a:xfrm>
          <a:prstGeom prst="flowChartAlternateProcess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-</a:t>
            </a:r>
            <a:r>
              <a:rPr lang="ru-RU" sz="1100" b="1" dirty="0" smtClean="0"/>
              <a:t>64,6</a:t>
            </a:r>
            <a:endParaRPr lang="ru-RU" sz="11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</a:t>
            </a:r>
            <a:r>
              <a:rPr lang="ru-RU" dirty="0" smtClean="0"/>
              <a:t>- бренд</a:t>
            </a:r>
            <a:endParaRPr lang="en-US" dirty="0" smtClean="0"/>
          </a:p>
          <a:p>
            <a:r>
              <a:rPr lang="ru-RU" dirty="0" smtClean="0"/>
              <a:t>Эффективные рабочие места</a:t>
            </a:r>
          </a:p>
          <a:p>
            <a:r>
              <a:rPr lang="ru-RU" dirty="0" smtClean="0"/>
              <a:t>Системы Управления Персоналом</a:t>
            </a:r>
          </a:p>
          <a:p>
            <a:r>
              <a:rPr lang="ru-RU" dirty="0" smtClean="0"/>
              <a:t>Покупательский спрос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Направления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Москва – 123 чел.</a:t>
            </a:r>
          </a:p>
          <a:p>
            <a:r>
              <a:rPr lang="ru-RU" dirty="0" smtClean="0"/>
              <a:t>Санкт-Петербург – 46 чел.</a:t>
            </a:r>
          </a:p>
          <a:p>
            <a:r>
              <a:rPr lang="ru-RU" dirty="0" smtClean="0"/>
              <a:t>Новосибирск – 167 чел.</a:t>
            </a:r>
          </a:p>
          <a:p>
            <a:r>
              <a:rPr lang="ru-RU" dirty="0" smtClean="0"/>
              <a:t>Екатеринбург и Урал – 43 чел.</a:t>
            </a:r>
          </a:p>
          <a:p>
            <a:r>
              <a:rPr lang="ru-RU" dirty="0" smtClean="0"/>
              <a:t>Центральная Россия – 32 чел.</a:t>
            </a:r>
          </a:p>
          <a:p>
            <a:r>
              <a:rPr lang="ru-RU" dirty="0" smtClean="0"/>
              <a:t>Восточная Сибирь и Дальний Восток – 16 чел.</a:t>
            </a:r>
          </a:p>
          <a:p>
            <a:r>
              <a:rPr lang="ru-RU" dirty="0" smtClean="0"/>
              <a:t>Америка - 8 чел.</a:t>
            </a:r>
          </a:p>
          <a:p>
            <a:r>
              <a:rPr lang="ru-RU" dirty="0" smtClean="0"/>
              <a:t>Европа – 74 чел.</a:t>
            </a:r>
          </a:p>
          <a:p>
            <a:r>
              <a:rPr lang="ru-RU" dirty="0" smtClean="0"/>
              <a:t>Азия – 11 чел.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Миграционные траектории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Омских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HR-</a:t>
            </a:r>
            <a:r>
              <a:rPr lang="ru-RU" dirty="0" err="1" smtClean="0">
                <a:solidFill>
                  <a:schemeClr val="bg2">
                    <a:lumMod val="50000"/>
                  </a:schemeClr>
                </a:solidFill>
              </a:rPr>
              <a:t>ов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2003 – 9</a:t>
            </a:r>
            <a:r>
              <a:rPr lang="ru-RU" dirty="0" smtClean="0"/>
              <a:t>,4 года</a:t>
            </a:r>
          </a:p>
          <a:p>
            <a:r>
              <a:rPr lang="ru-RU" dirty="0" smtClean="0"/>
              <a:t>2007 – 6,3 года</a:t>
            </a:r>
          </a:p>
          <a:p>
            <a:r>
              <a:rPr lang="ru-RU" dirty="0" smtClean="0"/>
              <a:t>2012 – 5,4 года</a:t>
            </a:r>
          </a:p>
          <a:p>
            <a:r>
              <a:rPr lang="ru-RU" dirty="0" smtClean="0"/>
              <a:t>2016 – 4,6 года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Средний срок пребывания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HR-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должности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348</TotalTime>
  <Words>469</Words>
  <Application>Microsoft Office PowerPoint</Application>
  <PresentationFormat>Экран (4:3)</PresentationFormat>
  <Paragraphs>156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Миграция и судьба  омского HR-а</vt:lpstr>
      <vt:lpstr>Слайд 2</vt:lpstr>
      <vt:lpstr>Слайд 3</vt:lpstr>
      <vt:lpstr>Слайд 4</vt:lpstr>
      <vt:lpstr>Объективные показатели качества жизни Омской области в рейтингах </vt:lpstr>
      <vt:lpstr>Социальное самочувствие населения Омской области</vt:lpstr>
      <vt:lpstr>Направления</vt:lpstr>
      <vt:lpstr>Миграционные траектории  Омских HR-ов</vt:lpstr>
      <vt:lpstr>Средний срок пребывания  в  HR-должности</vt:lpstr>
      <vt:lpstr>Слайд 10</vt:lpstr>
    </vt:vector>
  </TitlesOfParts>
  <Company>OmSU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Миграция и судьба  омского HR-а</dc:title>
  <dc:creator>Student</dc:creator>
  <cp:lastModifiedBy>Student</cp:lastModifiedBy>
  <cp:revision>14</cp:revision>
  <dcterms:created xsi:type="dcterms:W3CDTF">2017-04-06T11:45:55Z</dcterms:created>
  <dcterms:modified xsi:type="dcterms:W3CDTF">2017-04-06T17:34:38Z</dcterms:modified>
</cp:coreProperties>
</file>