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300" r:id="rId5"/>
    <p:sldId id="333" r:id="rId6"/>
    <p:sldId id="334" r:id="rId7"/>
    <p:sldId id="335" r:id="rId8"/>
    <p:sldId id="336" r:id="rId9"/>
    <p:sldId id="344" r:id="rId10"/>
    <p:sldId id="345" r:id="rId11"/>
    <p:sldId id="346" r:id="rId12"/>
    <p:sldId id="355" r:id="rId13"/>
    <p:sldId id="337" r:id="rId14"/>
    <p:sldId id="339" r:id="rId15"/>
    <p:sldId id="350" r:id="rId16"/>
    <p:sldId id="351" r:id="rId17"/>
    <p:sldId id="352" r:id="rId18"/>
    <p:sldId id="353" r:id="rId19"/>
    <p:sldId id="341" r:id="rId20"/>
    <p:sldId id="342" r:id="rId21"/>
    <p:sldId id="343" r:id="rId22"/>
    <p:sldId id="307" r:id="rId23"/>
    <p:sldId id="376" r:id="rId24"/>
    <p:sldId id="358" r:id="rId25"/>
    <p:sldId id="330" r:id="rId26"/>
    <p:sldId id="332" r:id="rId27"/>
    <p:sldId id="327" r:id="rId28"/>
    <p:sldId id="328" r:id="rId29"/>
    <p:sldId id="329" r:id="rId30"/>
    <p:sldId id="323" r:id="rId31"/>
    <p:sldId id="369" r:id="rId32"/>
    <p:sldId id="322" r:id="rId33"/>
    <p:sldId id="305" r:id="rId34"/>
    <p:sldId id="377" r:id="rId35"/>
    <p:sldId id="362" r:id="rId36"/>
    <p:sldId id="367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83"/>
    <a:srgbClr val="8FAADC"/>
    <a:srgbClr val="182873"/>
    <a:srgbClr val="00437A"/>
    <a:srgbClr val="004986"/>
    <a:srgbClr val="005297"/>
    <a:srgbClr val="0F1E63"/>
    <a:srgbClr val="081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84022" autoAdjust="0"/>
  </p:normalViewPr>
  <p:slideViewPr>
    <p:cSldViewPr snapToGrid="0">
      <p:cViewPr varScale="1">
        <p:scale>
          <a:sx n="74" d="100"/>
          <a:sy n="74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12009-3CCA-4994-8F8E-05441B86333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3D6A15-F733-47DB-BEA0-DF8982AEAE4D}">
      <dgm:prSet phldrT="[Текст]" custT="1"/>
      <dgm:spPr/>
      <dgm:t>
        <a:bodyPr/>
        <a:lstStyle/>
        <a:p>
          <a:r>
            <a:rPr lang="ru-RU" sz="2000" dirty="0" smtClean="0"/>
            <a:t>Первая модель компетенций. Декабрь 2015 года</a:t>
          </a:r>
          <a:endParaRPr lang="ru-RU" sz="2000" dirty="0"/>
        </a:p>
      </dgm:t>
    </dgm:pt>
    <dgm:pt modelId="{8CEF5452-F7C8-4163-9CF6-4590255FEF9D}" type="parTrans" cxnId="{8441C5BD-5D19-48CA-BA1B-DB5CC782BF42}">
      <dgm:prSet/>
      <dgm:spPr/>
      <dgm:t>
        <a:bodyPr/>
        <a:lstStyle/>
        <a:p>
          <a:endParaRPr lang="ru-RU"/>
        </a:p>
      </dgm:t>
    </dgm:pt>
    <dgm:pt modelId="{D63067A3-7488-41D5-B1FB-55D1CE1DC2B8}" type="sibTrans" cxnId="{8441C5BD-5D19-48CA-BA1B-DB5CC782BF42}">
      <dgm:prSet/>
      <dgm:spPr/>
      <dgm:t>
        <a:bodyPr/>
        <a:lstStyle/>
        <a:p>
          <a:endParaRPr lang="ru-RU"/>
        </a:p>
      </dgm:t>
    </dgm:pt>
    <dgm:pt modelId="{DF918104-6CCE-478B-A631-EEF5E01AB04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Появились</a:t>
          </a:r>
        </a:p>
        <a:p>
          <a:pPr algn="ctr"/>
          <a:r>
            <a:rPr lang="ru-RU" sz="2000" b="1" dirty="0" smtClean="0"/>
            <a:t>ориентиры </a:t>
          </a:r>
        </a:p>
        <a:p>
          <a:pPr algn="ctr"/>
          <a:r>
            <a:rPr lang="ru-RU" sz="2000" b="1" dirty="0" smtClean="0"/>
            <a:t>целевого </a:t>
          </a:r>
        </a:p>
        <a:p>
          <a:pPr algn="ctr"/>
          <a:r>
            <a:rPr lang="ru-RU" sz="2000" b="1" dirty="0" smtClean="0"/>
            <a:t>Поведения</a:t>
          </a:r>
        </a:p>
        <a:p>
          <a:pPr algn="ctr"/>
          <a:endParaRPr lang="ru-RU" sz="2000" b="1" dirty="0" smtClean="0"/>
        </a:p>
        <a:p>
          <a:pPr algn="ctr"/>
          <a:r>
            <a:rPr lang="ru-RU" sz="2000" b="1" dirty="0" smtClean="0"/>
            <a:t>СТАТУС ЦЕЛЕВОГО ПОВЕДЕНИЯ – НЕ МЕНЕЕ ВАЖНОЕ, ЧЕМ РЕЗУЛЬТАТЫ И ЭКСПЕРТИЗА</a:t>
          </a:r>
          <a:endParaRPr lang="ru-RU" sz="2000" b="1" dirty="0"/>
        </a:p>
      </dgm:t>
    </dgm:pt>
    <dgm:pt modelId="{9C7E745A-D5B4-4703-983A-2A72028BFC71}" type="parTrans" cxnId="{6690E7E9-350B-41AB-8944-07A07360ACF5}">
      <dgm:prSet/>
      <dgm:spPr/>
      <dgm:t>
        <a:bodyPr/>
        <a:lstStyle/>
        <a:p>
          <a:endParaRPr lang="ru-RU"/>
        </a:p>
      </dgm:t>
    </dgm:pt>
    <dgm:pt modelId="{9CCBD450-C400-4511-AFBC-9A283F773872}" type="sibTrans" cxnId="{6690E7E9-350B-41AB-8944-07A07360ACF5}">
      <dgm:prSet/>
      <dgm:spPr/>
      <dgm:t>
        <a:bodyPr/>
        <a:lstStyle/>
        <a:p>
          <a:endParaRPr lang="ru-RU"/>
        </a:p>
      </dgm:t>
    </dgm:pt>
    <dgm:pt modelId="{AB7C2039-2615-479E-AAEC-63646A60AA8A}" type="pres">
      <dgm:prSet presAssocID="{E6912009-3CCA-4994-8F8E-05441B86333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116B49-AF4F-44AF-9FAD-CAE61A43EDBA}" type="pres">
      <dgm:prSet presAssocID="{EE3D6A15-F733-47DB-BEA0-DF8982AEAE4D}" presName="parentText1" presStyleLbl="node1" presStyleIdx="0" presStyleCnt="1" custLinFactNeighborX="-10595" custLinFactNeighborY="-102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50F7D-C360-4A26-B6CC-66E2560A3CDE}" type="pres">
      <dgm:prSet presAssocID="{EE3D6A15-F733-47DB-BEA0-DF8982AEAE4D}" presName="childText1" presStyleLbl="solidAlignAcc1" presStyleIdx="0" presStyleCnt="1" custLinFactNeighborX="-28142" custLinFactNeighborY="-1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41C5BD-5D19-48CA-BA1B-DB5CC782BF42}" srcId="{E6912009-3CCA-4994-8F8E-05441B863337}" destId="{EE3D6A15-F733-47DB-BEA0-DF8982AEAE4D}" srcOrd="0" destOrd="0" parTransId="{8CEF5452-F7C8-4163-9CF6-4590255FEF9D}" sibTransId="{D63067A3-7488-41D5-B1FB-55D1CE1DC2B8}"/>
    <dgm:cxn modelId="{6690E7E9-350B-41AB-8944-07A07360ACF5}" srcId="{EE3D6A15-F733-47DB-BEA0-DF8982AEAE4D}" destId="{DF918104-6CCE-478B-A631-EEF5E01AB049}" srcOrd="0" destOrd="0" parTransId="{9C7E745A-D5B4-4703-983A-2A72028BFC71}" sibTransId="{9CCBD450-C400-4511-AFBC-9A283F773872}"/>
    <dgm:cxn modelId="{5957DB35-D9BB-419F-BD7E-0CCDAA41FF34}" type="presOf" srcId="{EE3D6A15-F733-47DB-BEA0-DF8982AEAE4D}" destId="{D1116B49-AF4F-44AF-9FAD-CAE61A43EDBA}" srcOrd="0" destOrd="0" presId="urn:microsoft.com/office/officeart/2009/3/layout/IncreasingArrowsProcess"/>
    <dgm:cxn modelId="{83E4D911-5C90-4757-8BF7-18AFC8AA3F21}" type="presOf" srcId="{E6912009-3CCA-4994-8F8E-05441B863337}" destId="{AB7C2039-2615-479E-AAEC-63646A60AA8A}" srcOrd="0" destOrd="0" presId="urn:microsoft.com/office/officeart/2009/3/layout/IncreasingArrowsProcess"/>
    <dgm:cxn modelId="{25C0FF97-8672-421E-817C-75278CD9D012}" type="presOf" srcId="{DF918104-6CCE-478B-A631-EEF5E01AB049}" destId="{26F50F7D-C360-4A26-B6CC-66E2560A3CDE}" srcOrd="0" destOrd="0" presId="urn:microsoft.com/office/officeart/2009/3/layout/IncreasingArrowsProcess"/>
    <dgm:cxn modelId="{0D19E380-3100-417B-8761-2651F71342C7}" type="presParOf" srcId="{AB7C2039-2615-479E-AAEC-63646A60AA8A}" destId="{D1116B49-AF4F-44AF-9FAD-CAE61A43EDBA}" srcOrd="0" destOrd="0" presId="urn:microsoft.com/office/officeart/2009/3/layout/IncreasingArrowsProcess"/>
    <dgm:cxn modelId="{A4E38612-D7E4-45B6-9A2D-CFA7C7E29466}" type="presParOf" srcId="{AB7C2039-2615-479E-AAEC-63646A60AA8A}" destId="{26F50F7D-C360-4A26-B6CC-66E2560A3CDE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12009-3CCA-4994-8F8E-05441B86333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3D6A15-F733-47DB-BEA0-DF8982AEAE4D}">
      <dgm:prSet phldrT="[Текст]" custT="1"/>
      <dgm:spPr/>
      <dgm:t>
        <a:bodyPr/>
        <a:lstStyle/>
        <a:p>
          <a:r>
            <a:rPr lang="ru-RU" sz="1800" dirty="0" smtClean="0"/>
            <a:t>Первая модель компетенций. Декабрь 2015 года</a:t>
          </a:r>
          <a:endParaRPr lang="ru-RU" sz="1800" dirty="0"/>
        </a:p>
      </dgm:t>
    </dgm:pt>
    <dgm:pt modelId="{8CEF5452-F7C8-4163-9CF6-4590255FEF9D}" type="parTrans" cxnId="{8441C5BD-5D19-48CA-BA1B-DB5CC782BF42}">
      <dgm:prSet/>
      <dgm:spPr/>
      <dgm:t>
        <a:bodyPr/>
        <a:lstStyle/>
        <a:p>
          <a:endParaRPr lang="ru-RU"/>
        </a:p>
      </dgm:t>
    </dgm:pt>
    <dgm:pt modelId="{D63067A3-7488-41D5-B1FB-55D1CE1DC2B8}" type="sibTrans" cxnId="{8441C5BD-5D19-48CA-BA1B-DB5CC782BF42}">
      <dgm:prSet/>
      <dgm:spPr/>
      <dgm:t>
        <a:bodyPr/>
        <a:lstStyle/>
        <a:p>
          <a:endParaRPr lang="ru-RU"/>
        </a:p>
      </dgm:t>
    </dgm:pt>
    <dgm:pt modelId="{DF918104-6CCE-478B-A631-EEF5E01AB049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Появились</a:t>
          </a:r>
        </a:p>
        <a:p>
          <a:pPr algn="ctr"/>
          <a:r>
            <a:rPr lang="ru-RU" sz="1800" b="1" dirty="0" smtClean="0"/>
            <a:t>ориентиры </a:t>
          </a:r>
        </a:p>
        <a:p>
          <a:pPr algn="ctr"/>
          <a:r>
            <a:rPr lang="ru-RU" sz="1800" b="1" dirty="0" smtClean="0"/>
            <a:t>целевого </a:t>
          </a:r>
        </a:p>
        <a:p>
          <a:pPr algn="ctr"/>
          <a:r>
            <a:rPr lang="ru-RU" sz="1800" b="1" dirty="0" smtClean="0"/>
            <a:t>поведения</a:t>
          </a:r>
          <a:endParaRPr lang="ru-RU" sz="1800" b="1" dirty="0"/>
        </a:p>
      </dgm:t>
    </dgm:pt>
    <dgm:pt modelId="{9C7E745A-D5B4-4703-983A-2A72028BFC71}" type="parTrans" cxnId="{6690E7E9-350B-41AB-8944-07A07360ACF5}">
      <dgm:prSet/>
      <dgm:spPr/>
      <dgm:t>
        <a:bodyPr/>
        <a:lstStyle/>
        <a:p>
          <a:endParaRPr lang="ru-RU"/>
        </a:p>
      </dgm:t>
    </dgm:pt>
    <dgm:pt modelId="{9CCBD450-C400-4511-AFBC-9A283F773872}" type="sibTrans" cxnId="{6690E7E9-350B-41AB-8944-07A07360ACF5}">
      <dgm:prSet/>
      <dgm:spPr/>
      <dgm:t>
        <a:bodyPr/>
        <a:lstStyle/>
        <a:p>
          <a:endParaRPr lang="ru-RU"/>
        </a:p>
      </dgm:t>
    </dgm:pt>
    <dgm:pt modelId="{262CC9C7-DBFA-4D39-A8DC-BFE36D6EC4EE}">
      <dgm:prSet phldrT="[Текст]" custT="1"/>
      <dgm:spPr/>
      <dgm:t>
        <a:bodyPr/>
        <a:lstStyle/>
        <a:p>
          <a:r>
            <a:rPr lang="en-US" sz="2000" dirty="0" smtClean="0"/>
            <a:t>Riding the blue train </a:t>
          </a:r>
          <a:r>
            <a:rPr lang="ru-RU" sz="2000" dirty="0" smtClean="0"/>
            <a:t>и идея увеличить в три раза продажи. Май 2016 года – Май 2017 года</a:t>
          </a:r>
          <a:endParaRPr lang="ru-RU" sz="1600" dirty="0"/>
        </a:p>
      </dgm:t>
    </dgm:pt>
    <dgm:pt modelId="{6D59B5FF-C022-487A-A5A3-FC339242619E}" type="parTrans" cxnId="{8AB0657C-D9B8-408D-98BE-FB0CFE4C9265}">
      <dgm:prSet/>
      <dgm:spPr/>
      <dgm:t>
        <a:bodyPr/>
        <a:lstStyle/>
        <a:p>
          <a:endParaRPr lang="ru-RU"/>
        </a:p>
      </dgm:t>
    </dgm:pt>
    <dgm:pt modelId="{39A9035E-7FD4-4207-9696-DF64222D1B3B}" type="sibTrans" cxnId="{8AB0657C-D9B8-408D-98BE-FB0CFE4C9265}">
      <dgm:prSet/>
      <dgm:spPr/>
      <dgm:t>
        <a:bodyPr/>
        <a:lstStyle/>
        <a:p>
          <a:endParaRPr lang="ru-RU"/>
        </a:p>
      </dgm:t>
    </dgm:pt>
    <dgm:pt modelId="{962BBFD4-4CF8-40B6-B520-4F421ACB42A2}">
      <dgm:prSet phldrT="[Текст]" custT="1"/>
      <dgm:spPr/>
      <dgm:t>
        <a:bodyPr/>
        <a:lstStyle/>
        <a:p>
          <a:r>
            <a:rPr lang="ru-RU" sz="2000" b="1" dirty="0" smtClean="0"/>
            <a:t>Повысились амбиции и потребность в лидерском поведении. </a:t>
          </a:r>
        </a:p>
        <a:p>
          <a:r>
            <a:rPr lang="ru-RU" sz="2000" b="1" dirty="0" smtClean="0"/>
            <a:t>Надо что – то менять</a:t>
          </a:r>
          <a:r>
            <a:rPr lang="ru-RU" sz="1600" b="1" dirty="0" smtClean="0"/>
            <a:t>.</a:t>
          </a:r>
        </a:p>
        <a:p>
          <a:endParaRPr lang="ru-RU" sz="2000" b="1" dirty="0" smtClean="0"/>
        </a:p>
        <a:p>
          <a:r>
            <a:rPr lang="ru-RU" sz="2000" b="1" dirty="0" smtClean="0"/>
            <a:t>ПРОЦЕСС НАЙМА КЛЮЧЕВЫХ ЛЮДЕЙ И ИЗМЕНЕНИЯ В СТРУКТУРАХ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/>
        </a:p>
      </dgm:t>
    </dgm:pt>
    <dgm:pt modelId="{450BFCA2-AEE5-4C07-9BE7-EEEE22177F31}" type="parTrans" cxnId="{FE59ADFE-35D4-4959-896D-81EFB298E1BC}">
      <dgm:prSet/>
      <dgm:spPr/>
      <dgm:t>
        <a:bodyPr/>
        <a:lstStyle/>
        <a:p>
          <a:endParaRPr lang="ru-RU"/>
        </a:p>
      </dgm:t>
    </dgm:pt>
    <dgm:pt modelId="{90C5D3A5-71C5-4738-8A0F-0D9CD6D9388D}" type="sibTrans" cxnId="{FE59ADFE-35D4-4959-896D-81EFB298E1BC}">
      <dgm:prSet/>
      <dgm:spPr/>
      <dgm:t>
        <a:bodyPr/>
        <a:lstStyle/>
        <a:p>
          <a:endParaRPr lang="ru-RU"/>
        </a:p>
      </dgm:t>
    </dgm:pt>
    <dgm:pt modelId="{AB7C2039-2615-479E-AAEC-63646A60AA8A}" type="pres">
      <dgm:prSet presAssocID="{E6912009-3CCA-4994-8F8E-05441B86333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116B49-AF4F-44AF-9FAD-CAE61A43EDBA}" type="pres">
      <dgm:prSet presAssocID="{EE3D6A15-F733-47DB-BEA0-DF8982AEAE4D}" presName="parentText1" presStyleLbl="node1" presStyleIdx="0" presStyleCnt="2" custLinFactNeighborX="-8956" custLinFactNeighborY="-2532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50F7D-C360-4A26-B6CC-66E2560A3CDE}" type="pres">
      <dgm:prSet presAssocID="{EE3D6A15-F733-47DB-BEA0-DF8982AEAE4D}" presName="childText1" presStyleLbl="solidAlignAcc1" presStyleIdx="0" presStyleCnt="2" custLinFactNeighborX="-4746" custLinFactNeighborY="-1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4569A-2352-491D-90EB-98C1BA189524}" type="pres">
      <dgm:prSet presAssocID="{262CC9C7-DBFA-4D39-A8DC-BFE36D6EC4EE}" presName="parentText2" presStyleLbl="node1" presStyleIdx="1" presStyleCnt="2" custScaleX="160212" custLinFactNeighborX="4457" custLinFactNeighborY="91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FA299-55F7-4B2C-81B1-88760E1F4D49}" type="pres">
      <dgm:prSet presAssocID="{262CC9C7-DBFA-4D39-A8DC-BFE36D6EC4EE}" presName="childText2" presStyleLbl="solidAlignAcc1" presStyleIdx="1" presStyleCnt="2" custScaleX="157364" custScaleY="97237" custLinFactNeighborX="-1630" custLinFactNeighborY="-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26BB9-D5D3-41D3-8CBA-6ACF9368C891}" type="presOf" srcId="{DF918104-6CCE-478B-A631-EEF5E01AB049}" destId="{26F50F7D-C360-4A26-B6CC-66E2560A3CDE}" srcOrd="0" destOrd="0" presId="urn:microsoft.com/office/officeart/2009/3/layout/IncreasingArrowsProcess"/>
    <dgm:cxn modelId="{79762584-52F6-48BE-A801-D5673247756F}" type="presOf" srcId="{262CC9C7-DBFA-4D39-A8DC-BFE36D6EC4EE}" destId="{D784569A-2352-491D-90EB-98C1BA189524}" srcOrd="0" destOrd="0" presId="urn:microsoft.com/office/officeart/2009/3/layout/IncreasingArrowsProcess"/>
    <dgm:cxn modelId="{F977E6FC-E405-418D-B96D-7D53EB8DB56C}" type="presOf" srcId="{E6912009-3CCA-4994-8F8E-05441B863337}" destId="{AB7C2039-2615-479E-AAEC-63646A60AA8A}" srcOrd="0" destOrd="0" presId="urn:microsoft.com/office/officeart/2009/3/layout/IncreasingArrowsProcess"/>
    <dgm:cxn modelId="{98B34F19-2828-4A1D-82F7-27568365CCBE}" type="presOf" srcId="{EE3D6A15-F733-47DB-BEA0-DF8982AEAE4D}" destId="{D1116B49-AF4F-44AF-9FAD-CAE61A43EDBA}" srcOrd="0" destOrd="0" presId="urn:microsoft.com/office/officeart/2009/3/layout/IncreasingArrowsProcess"/>
    <dgm:cxn modelId="{4D7F08D0-F8DD-4E54-806C-811F4093AD3B}" type="presOf" srcId="{962BBFD4-4CF8-40B6-B520-4F421ACB42A2}" destId="{091FA299-55F7-4B2C-81B1-88760E1F4D49}" srcOrd="0" destOrd="0" presId="urn:microsoft.com/office/officeart/2009/3/layout/IncreasingArrowsProcess"/>
    <dgm:cxn modelId="{8441C5BD-5D19-48CA-BA1B-DB5CC782BF42}" srcId="{E6912009-3CCA-4994-8F8E-05441B863337}" destId="{EE3D6A15-F733-47DB-BEA0-DF8982AEAE4D}" srcOrd="0" destOrd="0" parTransId="{8CEF5452-F7C8-4163-9CF6-4590255FEF9D}" sibTransId="{D63067A3-7488-41D5-B1FB-55D1CE1DC2B8}"/>
    <dgm:cxn modelId="{6690E7E9-350B-41AB-8944-07A07360ACF5}" srcId="{EE3D6A15-F733-47DB-BEA0-DF8982AEAE4D}" destId="{DF918104-6CCE-478B-A631-EEF5E01AB049}" srcOrd="0" destOrd="0" parTransId="{9C7E745A-D5B4-4703-983A-2A72028BFC71}" sibTransId="{9CCBD450-C400-4511-AFBC-9A283F773872}"/>
    <dgm:cxn modelId="{8AB0657C-D9B8-408D-98BE-FB0CFE4C9265}" srcId="{E6912009-3CCA-4994-8F8E-05441B863337}" destId="{262CC9C7-DBFA-4D39-A8DC-BFE36D6EC4EE}" srcOrd="1" destOrd="0" parTransId="{6D59B5FF-C022-487A-A5A3-FC339242619E}" sibTransId="{39A9035E-7FD4-4207-9696-DF64222D1B3B}"/>
    <dgm:cxn modelId="{FE59ADFE-35D4-4959-896D-81EFB298E1BC}" srcId="{262CC9C7-DBFA-4D39-A8DC-BFE36D6EC4EE}" destId="{962BBFD4-4CF8-40B6-B520-4F421ACB42A2}" srcOrd="0" destOrd="0" parTransId="{450BFCA2-AEE5-4C07-9BE7-EEEE22177F31}" sibTransId="{90C5D3A5-71C5-4738-8A0F-0D9CD6D9388D}"/>
    <dgm:cxn modelId="{A703502C-4841-4B9D-B1A3-99388EEC46AD}" type="presParOf" srcId="{AB7C2039-2615-479E-AAEC-63646A60AA8A}" destId="{D1116B49-AF4F-44AF-9FAD-CAE61A43EDBA}" srcOrd="0" destOrd="0" presId="urn:microsoft.com/office/officeart/2009/3/layout/IncreasingArrowsProcess"/>
    <dgm:cxn modelId="{95207082-6BD1-4B0B-9F20-A2A1E69E7E03}" type="presParOf" srcId="{AB7C2039-2615-479E-AAEC-63646A60AA8A}" destId="{26F50F7D-C360-4A26-B6CC-66E2560A3CDE}" srcOrd="1" destOrd="0" presId="urn:microsoft.com/office/officeart/2009/3/layout/IncreasingArrowsProcess"/>
    <dgm:cxn modelId="{D2B78366-5A71-48D6-8860-285B4E6DFA43}" type="presParOf" srcId="{AB7C2039-2615-479E-AAEC-63646A60AA8A}" destId="{D784569A-2352-491D-90EB-98C1BA189524}" srcOrd="2" destOrd="0" presId="urn:microsoft.com/office/officeart/2009/3/layout/IncreasingArrowsProcess"/>
    <dgm:cxn modelId="{605B58A3-54F3-4556-97DC-ECE19FBE920E}" type="presParOf" srcId="{AB7C2039-2615-479E-AAEC-63646A60AA8A}" destId="{091FA299-55F7-4B2C-81B1-88760E1F4D4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912009-3CCA-4994-8F8E-05441B86333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3D6A15-F733-47DB-BEA0-DF8982AEAE4D}">
      <dgm:prSet phldrT="[Текст]" custT="1"/>
      <dgm:spPr/>
      <dgm:t>
        <a:bodyPr/>
        <a:lstStyle/>
        <a:p>
          <a:r>
            <a:rPr lang="ru-RU" sz="1600" dirty="0" smtClean="0"/>
            <a:t>Первая модель компетенций. Декабрь 2015 года</a:t>
          </a:r>
          <a:endParaRPr lang="ru-RU" sz="1600" dirty="0"/>
        </a:p>
      </dgm:t>
    </dgm:pt>
    <dgm:pt modelId="{8CEF5452-F7C8-4163-9CF6-4590255FEF9D}" type="parTrans" cxnId="{8441C5BD-5D19-48CA-BA1B-DB5CC782BF42}">
      <dgm:prSet/>
      <dgm:spPr/>
      <dgm:t>
        <a:bodyPr/>
        <a:lstStyle/>
        <a:p>
          <a:endParaRPr lang="ru-RU"/>
        </a:p>
      </dgm:t>
    </dgm:pt>
    <dgm:pt modelId="{D63067A3-7488-41D5-B1FB-55D1CE1DC2B8}" type="sibTrans" cxnId="{8441C5BD-5D19-48CA-BA1B-DB5CC782BF42}">
      <dgm:prSet/>
      <dgm:spPr/>
      <dgm:t>
        <a:bodyPr/>
        <a:lstStyle/>
        <a:p>
          <a:endParaRPr lang="ru-RU"/>
        </a:p>
      </dgm:t>
    </dgm:pt>
    <dgm:pt modelId="{DF918104-6CCE-478B-A631-EEF5E01AB049}">
      <dgm:prSet phldrT="[Текст]" custT="1"/>
      <dgm:spPr/>
      <dgm:t>
        <a:bodyPr/>
        <a:lstStyle/>
        <a:p>
          <a:pPr algn="l"/>
          <a:r>
            <a:rPr lang="ru-RU" sz="1400" b="1" dirty="0" smtClean="0"/>
            <a:t>Появились</a:t>
          </a:r>
        </a:p>
        <a:p>
          <a:pPr algn="l"/>
          <a:r>
            <a:rPr lang="ru-RU" sz="1400" b="1" dirty="0" smtClean="0"/>
            <a:t>ориентиры </a:t>
          </a:r>
        </a:p>
        <a:p>
          <a:pPr algn="l"/>
          <a:r>
            <a:rPr lang="ru-RU" sz="1400" b="1" dirty="0" smtClean="0"/>
            <a:t>целевого </a:t>
          </a:r>
        </a:p>
        <a:p>
          <a:pPr algn="l"/>
          <a:r>
            <a:rPr lang="ru-RU" sz="1400" b="1" dirty="0" smtClean="0"/>
            <a:t>поведения</a:t>
          </a:r>
          <a:endParaRPr lang="ru-RU" sz="1400" b="1" dirty="0"/>
        </a:p>
      </dgm:t>
    </dgm:pt>
    <dgm:pt modelId="{9C7E745A-D5B4-4703-983A-2A72028BFC71}" type="parTrans" cxnId="{6690E7E9-350B-41AB-8944-07A07360ACF5}">
      <dgm:prSet/>
      <dgm:spPr/>
      <dgm:t>
        <a:bodyPr/>
        <a:lstStyle/>
        <a:p>
          <a:endParaRPr lang="ru-RU"/>
        </a:p>
      </dgm:t>
    </dgm:pt>
    <dgm:pt modelId="{9CCBD450-C400-4511-AFBC-9A283F773872}" type="sibTrans" cxnId="{6690E7E9-350B-41AB-8944-07A07360ACF5}">
      <dgm:prSet/>
      <dgm:spPr/>
      <dgm:t>
        <a:bodyPr/>
        <a:lstStyle/>
        <a:p>
          <a:endParaRPr lang="ru-RU"/>
        </a:p>
      </dgm:t>
    </dgm:pt>
    <dgm:pt modelId="{262CC9C7-DBFA-4D39-A8DC-BFE36D6EC4EE}">
      <dgm:prSet phldrT="[Текст]" custT="1"/>
      <dgm:spPr/>
      <dgm:t>
        <a:bodyPr/>
        <a:lstStyle/>
        <a:p>
          <a:r>
            <a:rPr lang="en-US" sz="1600" dirty="0" smtClean="0"/>
            <a:t>Riding the blue train</a:t>
          </a:r>
          <a:r>
            <a:rPr lang="ru-RU" sz="1600" dirty="0" smtClean="0"/>
            <a:t>. Май 2016 года.</a:t>
          </a:r>
          <a:endParaRPr lang="ru-RU" sz="1600" dirty="0"/>
        </a:p>
      </dgm:t>
    </dgm:pt>
    <dgm:pt modelId="{6D59B5FF-C022-487A-A5A3-FC339242619E}" type="parTrans" cxnId="{8AB0657C-D9B8-408D-98BE-FB0CFE4C9265}">
      <dgm:prSet/>
      <dgm:spPr/>
      <dgm:t>
        <a:bodyPr/>
        <a:lstStyle/>
        <a:p>
          <a:endParaRPr lang="ru-RU"/>
        </a:p>
      </dgm:t>
    </dgm:pt>
    <dgm:pt modelId="{39A9035E-7FD4-4207-9696-DF64222D1B3B}" type="sibTrans" cxnId="{8AB0657C-D9B8-408D-98BE-FB0CFE4C9265}">
      <dgm:prSet/>
      <dgm:spPr/>
      <dgm:t>
        <a:bodyPr/>
        <a:lstStyle/>
        <a:p>
          <a:endParaRPr lang="ru-RU"/>
        </a:p>
      </dgm:t>
    </dgm:pt>
    <dgm:pt modelId="{962BBFD4-4CF8-40B6-B520-4F421ACB42A2}">
      <dgm:prSet phldrT="[Текст]" custT="1"/>
      <dgm:spPr/>
      <dgm:t>
        <a:bodyPr/>
        <a:lstStyle/>
        <a:p>
          <a:r>
            <a:rPr lang="ru-RU" sz="1600" b="1" dirty="0" smtClean="0"/>
            <a:t>Повысились амбиции и потребность в лидерском поведении. </a:t>
          </a:r>
        </a:p>
        <a:p>
          <a:r>
            <a:rPr lang="ru-RU" sz="1600" b="1" dirty="0" smtClean="0"/>
            <a:t>Надо что – то менять.</a:t>
          </a:r>
          <a:endParaRPr lang="ru-RU" sz="1600" b="1" dirty="0"/>
        </a:p>
      </dgm:t>
    </dgm:pt>
    <dgm:pt modelId="{450BFCA2-AEE5-4C07-9BE7-EEEE22177F31}" type="parTrans" cxnId="{FE59ADFE-35D4-4959-896D-81EFB298E1BC}">
      <dgm:prSet/>
      <dgm:spPr/>
      <dgm:t>
        <a:bodyPr/>
        <a:lstStyle/>
        <a:p>
          <a:endParaRPr lang="ru-RU"/>
        </a:p>
      </dgm:t>
    </dgm:pt>
    <dgm:pt modelId="{90C5D3A5-71C5-4738-8A0F-0D9CD6D9388D}" type="sibTrans" cxnId="{FE59ADFE-35D4-4959-896D-81EFB298E1BC}">
      <dgm:prSet/>
      <dgm:spPr/>
      <dgm:t>
        <a:bodyPr/>
        <a:lstStyle/>
        <a:p>
          <a:endParaRPr lang="ru-RU"/>
        </a:p>
      </dgm:t>
    </dgm:pt>
    <dgm:pt modelId="{A37DE1AF-10AD-4A1B-8BC0-1B503B5115AB}">
      <dgm:prSet phldrT="[Текст]" custT="1"/>
      <dgm:spPr/>
      <dgm:t>
        <a:bodyPr/>
        <a:lstStyle/>
        <a:p>
          <a:r>
            <a:rPr lang="ru-RU" sz="1800" b="1" dirty="0" smtClean="0"/>
            <a:t>Первые тренинги «Прорыв. Отношение к результату» апрель 2017 года  - август 2017 года</a:t>
          </a:r>
          <a:endParaRPr lang="ru-RU" sz="1800" b="1" dirty="0"/>
        </a:p>
      </dgm:t>
    </dgm:pt>
    <dgm:pt modelId="{15A6C671-4A39-4DD5-BA5B-CAF5676F7EFA}" type="parTrans" cxnId="{F11AE16C-96A9-461B-8BB6-FCAB5C1CFBA6}">
      <dgm:prSet/>
      <dgm:spPr/>
      <dgm:t>
        <a:bodyPr/>
        <a:lstStyle/>
        <a:p>
          <a:endParaRPr lang="ru-RU"/>
        </a:p>
      </dgm:t>
    </dgm:pt>
    <dgm:pt modelId="{5BDDC073-BB11-4E25-AF23-5722323797CE}" type="sibTrans" cxnId="{F11AE16C-96A9-461B-8BB6-FCAB5C1CFBA6}">
      <dgm:prSet/>
      <dgm:spPr/>
      <dgm:t>
        <a:bodyPr/>
        <a:lstStyle/>
        <a:p>
          <a:endParaRPr lang="ru-RU"/>
        </a:p>
      </dgm:t>
    </dgm:pt>
    <dgm:pt modelId="{FDDEA06B-67DE-4058-BD37-99B00B2B5556}">
      <dgm:prSet phldrT="[Текст]" custT="1"/>
      <dgm:spPr/>
      <dgm:t>
        <a:bodyPr/>
        <a:lstStyle/>
        <a:p>
          <a:pPr algn="l"/>
          <a:r>
            <a:rPr lang="ru-RU" sz="1800" b="1" dirty="0" smtClean="0"/>
            <a:t>Если что – то тебе важно – делай!</a:t>
          </a:r>
        </a:p>
        <a:p>
          <a:pPr algn="l"/>
          <a:r>
            <a:rPr lang="ru-RU" sz="1800" b="1" dirty="0" smtClean="0"/>
            <a:t>Ответственность не дают, а берут.</a:t>
          </a:r>
        </a:p>
        <a:p>
          <a:pPr algn="l"/>
          <a:r>
            <a:rPr lang="ru-RU" sz="1800" b="1" dirty="0" smtClean="0"/>
            <a:t>Появляются яркие лидеры новой модели корпоративного поведения.</a:t>
          </a:r>
        </a:p>
        <a:p>
          <a:pPr algn="ctr"/>
          <a:r>
            <a:rPr lang="ru-RU" sz="2000" b="1" dirty="0" smtClean="0"/>
            <a:t> «Наш человек» - определяет пул для выбора 25 </a:t>
          </a:r>
          <a:r>
            <a:rPr lang="ru-RU" sz="2000" b="1" dirty="0" err="1" smtClean="0"/>
            <a:t>амбассадоров</a:t>
          </a:r>
          <a:r>
            <a:rPr lang="ru-RU" sz="2000" b="1" dirty="0" smtClean="0"/>
            <a:t>.</a:t>
          </a:r>
          <a:endParaRPr lang="ru-RU" sz="2000" b="1" dirty="0"/>
        </a:p>
      </dgm:t>
    </dgm:pt>
    <dgm:pt modelId="{F4206989-F6C3-41F6-B0C6-A47F0A5BD996}" type="parTrans" cxnId="{64D676BF-EC15-402B-958B-DF08673BAB4C}">
      <dgm:prSet/>
      <dgm:spPr/>
      <dgm:t>
        <a:bodyPr/>
        <a:lstStyle/>
        <a:p>
          <a:endParaRPr lang="ru-RU"/>
        </a:p>
      </dgm:t>
    </dgm:pt>
    <dgm:pt modelId="{8FDB2F63-D2B2-400F-A316-0BBC3BF23B40}" type="sibTrans" cxnId="{64D676BF-EC15-402B-958B-DF08673BAB4C}">
      <dgm:prSet/>
      <dgm:spPr/>
      <dgm:t>
        <a:bodyPr/>
        <a:lstStyle/>
        <a:p>
          <a:endParaRPr lang="ru-RU"/>
        </a:p>
      </dgm:t>
    </dgm:pt>
    <dgm:pt modelId="{AB7C2039-2615-479E-AAEC-63646A60AA8A}" type="pres">
      <dgm:prSet presAssocID="{E6912009-3CCA-4994-8F8E-05441B86333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116B49-AF4F-44AF-9FAD-CAE61A43EDBA}" type="pres">
      <dgm:prSet presAssocID="{EE3D6A15-F733-47DB-BEA0-DF8982AEAE4D}" presName="parentText1" presStyleLbl="node1" presStyleIdx="0" presStyleCnt="3" custLinFactNeighborX="-8956" custLinFactNeighborY="-2532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50F7D-C360-4A26-B6CC-66E2560A3CDE}" type="pres">
      <dgm:prSet presAssocID="{EE3D6A15-F733-47DB-BEA0-DF8982AEAE4D}" presName="childText1" presStyleLbl="solidAlignAcc1" presStyleIdx="0" presStyleCnt="3" custLinFactNeighborX="-938" custLinFactNeighborY="-5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4569A-2352-491D-90EB-98C1BA189524}" type="pres">
      <dgm:prSet presAssocID="{262CC9C7-DBFA-4D39-A8DC-BFE36D6EC4EE}" presName="parentText2" presStyleLbl="node1" presStyleIdx="1" presStyleCnt="3" custLinFactNeighborX="-27974" custLinFactNeighborY="148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FA299-55F7-4B2C-81B1-88760E1F4D49}" type="pres">
      <dgm:prSet presAssocID="{262CC9C7-DBFA-4D39-A8DC-BFE36D6EC4EE}" presName="childText2" presStyleLbl="solidAlignAcc1" presStyleIdx="1" presStyleCnt="3" custScaleX="86229" custLinFactNeighborX="-69887" custLinFactNeighborY="5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7EA5D-665C-4CE1-B4AC-8F609EF4F719}" type="pres">
      <dgm:prSet presAssocID="{A37DE1AF-10AD-4A1B-8BC0-1B503B5115AB}" presName="parentText3" presStyleLbl="node1" presStyleIdx="2" presStyleCnt="3" custScaleX="226165" custScaleY="83030" custLinFactNeighborX="7546" custLinFactNeighborY="1686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035C-D221-4EF2-BB75-78CA1D522037}" type="pres">
      <dgm:prSet presAssocID="{A37DE1AF-10AD-4A1B-8BC0-1B503B5115AB}" presName="childText3" presStyleLbl="solidAlignAcc1" presStyleIdx="2" presStyleCnt="3" custScaleX="193348" custScaleY="92955" custLinFactNeighborX="-31557" custLinFactNeighborY="1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99018-F7AE-4515-9FF7-EDE20B280D3B}" type="presOf" srcId="{DF918104-6CCE-478B-A631-EEF5E01AB049}" destId="{26F50F7D-C360-4A26-B6CC-66E2560A3CDE}" srcOrd="0" destOrd="0" presId="urn:microsoft.com/office/officeart/2009/3/layout/IncreasingArrowsProcess"/>
    <dgm:cxn modelId="{6690E7E9-350B-41AB-8944-07A07360ACF5}" srcId="{EE3D6A15-F733-47DB-BEA0-DF8982AEAE4D}" destId="{DF918104-6CCE-478B-A631-EEF5E01AB049}" srcOrd="0" destOrd="0" parTransId="{9C7E745A-D5B4-4703-983A-2A72028BFC71}" sibTransId="{9CCBD450-C400-4511-AFBC-9A283F773872}"/>
    <dgm:cxn modelId="{64D676BF-EC15-402B-958B-DF08673BAB4C}" srcId="{A37DE1AF-10AD-4A1B-8BC0-1B503B5115AB}" destId="{FDDEA06B-67DE-4058-BD37-99B00B2B5556}" srcOrd="0" destOrd="0" parTransId="{F4206989-F6C3-41F6-B0C6-A47F0A5BD996}" sibTransId="{8FDB2F63-D2B2-400F-A316-0BBC3BF23B40}"/>
    <dgm:cxn modelId="{7F980327-9658-460B-BE46-40043EF0F167}" type="presOf" srcId="{E6912009-3CCA-4994-8F8E-05441B863337}" destId="{AB7C2039-2615-479E-AAEC-63646A60AA8A}" srcOrd="0" destOrd="0" presId="urn:microsoft.com/office/officeart/2009/3/layout/IncreasingArrowsProcess"/>
    <dgm:cxn modelId="{EAD6CD18-4DA7-4F50-9F25-1704EBDCCBB8}" type="presOf" srcId="{262CC9C7-DBFA-4D39-A8DC-BFE36D6EC4EE}" destId="{D784569A-2352-491D-90EB-98C1BA189524}" srcOrd="0" destOrd="0" presId="urn:microsoft.com/office/officeart/2009/3/layout/IncreasingArrowsProcess"/>
    <dgm:cxn modelId="{6861DFE0-31ED-4494-BBFA-5538259B6385}" type="presOf" srcId="{EE3D6A15-F733-47DB-BEA0-DF8982AEAE4D}" destId="{D1116B49-AF4F-44AF-9FAD-CAE61A43EDBA}" srcOrd="0" destOrd="0" presId="urn:microsoft.com/office/officeart/2009/3/layout/IncreasingArrowsProcess"/>
    <dgm:cxn modelId="{611F2AC9-8548-47D1-A695-5E4F6AA37A80}" type="presOf" srcId="{A37DE1AF-10AD-4A1B-8BC0-1B503B5115AB}" destId="{8D87EA5D-665C-4CE1-B4AC-8F609EF4F719}" srcOrd="0" destOrd="0" presId="urn:microsoft.com/office/officeart/2009/3/layout/IncreasingArrowsProcess"/>
    <dgm:cxn modelId="{F11AE16C-96A9-461B-8BB6-FCAB5C1CFBA6}" srcId="{E6912009-3CCA-4994-8F8E-05441B863337}" destId="{A37DE1AF-10AD-4A1B-8BC0-1B503B5115AB}" srcOrd="2" destOrd="0" parTransId="{15A6C671-4A39-4DD5-BA5B-CAF5676F7EFA}" sibTransId="{5BDDC073-BB11-4E25-AF23-5722323797CE}"/>
    <dgm:cxn modelId="{64F84CF7-7556-48F1-87D6-6188D7B59E55}" type="presOf" srcId="{962BBFD4-4CF8-40B6-B520-4F421ACB42A2}" destId="{091FA299-55F7-4B2C-81B1-88760E1F4D49}" srcOrd="0" destOrd="0" presId="urn:microsoft.com/office/officeart/2009/3/layout/IncreasingArrowsProcess"/>
    <dgm:cxn modelId="{8441C5BD-5D19-48CA-BA1B-DB5CC782BF42}" srcId="{E6912009-3CCA-4994-8F8E-05441B863337}" destId="{EE3D6A15-F733-47DB-BEA0-DF8982AEAE4D}" srcOrd="0" destOrd="0" parTransId="{8CEF5452-F7C8-4163-9CF6-4590255FEF9D}" sibTransId="{D63067A3-7488-41D5-B1FB-55D1CE1DC2B8}"/>
    <dgm:cxn modelId="{8AB0657C-D9B8-408D-98BE-FB0CFE4C9265}" srcId="{E6912009-3CCA-4994-8F8E-05441B863337}" destId="{262CC9C7-DBFA-4D39-A8DC-BFE36D6EC4EE}" srcOrd="1" destOrd="0" parTransId="{6D59B5FF-C022-487A-A5A3-FC339242619E}" sibTransId="{39A9035E-7FD4-4207-9696-DF64222D1B3B}"/>
    <dgm:cxn modelId="{FE59ADFE-35D4-4959-896D-81EFB298E1BC}" srcId="{262CC9C7-DBFA-4D39-A8DC-BFE36D6EC4EE}" destId="{962BBFD4-4CF8-40B6-B520-4F421ACB42A2}" srcOrd="0" destOrd="0" parTransId="{450BFCA2-AEE5-4C07-9BE7-EEEE22177F31}" sibTransId="{90C5D3A5-71C5-4738-8A0F-0D9CD6D9388D}"/>
    <dgm:cxn modelId="{3734D96A-337D-43F5-A409-8E2E6F9DF1A6}" type="presOf" srcId="{FDDEA06B-67DE-4058-BD37-99B00B2B5556}" destId="{3007035C-D221-4EF2-BB75-78CA1D522037}" srcOrd="0" destOrd="0" presId="urn:microsoft.com/office/officeart/2009/3/layout/IncreasingArrowsProcess"/>
    <dgm:cxn modelId="{8B6174CC-D5A7-4BA8-AECC-0D74BA7B4ED8}" type="presParOf" srcId="{AB7C2039-2615-479E-AAEC-63646A60AA8A}" destId="{D1116B49-AF4F-44AF-9FAD-CAE61A43EDBA}" srcOrd="0" destOrd="0" presId="urn:microsoft.com/office/officeart/2009/3/layout/IncreasingArrowsProcess"/>
    <dgm:cxn modelId="{6FA23C35-7C8A-48C4-8759-570438FFF0AD}" type="presParOf" srcId="{AB7C2039-2615-479E-AAEC-63646A60AA8A}" destId="{26F50F7D-C360-4A26-B6CC-66E2560A3CDE}" srcOrd="1" destOrd="0" presId="urn:microsoft.com/office/officeart/2009/3/layout/IncreasingArrowsProcess"/>
    <dgm:cxn modelId="{DC49D18A-2184-49AD-9A15-8F88C7C4E068}" type="presParOf" srcId="{AB7C2039-2615-479E-AAEC-63646A60AA8A}" destId="{D784569A-2352-491D-90EB-98C1BA189524}" srcOrd="2" destOrd="0" presId="urn:microsoft.com/office/officeart/2009/3/layout/IncreasingArrowsProcess"/>
    <dgm:cxn modelId="{4BB3A3E4-9194-430E-A9F7-8B0A25FF40E4}" type="presParOf" srcId="{AB7C2039-2615-479E-AAEC-63646A60AA8A}" destId="{091FA299-55F7-4B2C-81B1-88760E1F4D49}" srcOrd="3" destOrd="0" presId="urn:microsoft.com/office/officeart/2009/3/layout/IncreasingArrowsProcess"/>
    <dgm:cxn modelId="{00A9422A-8162-4F43-BF19-86AA9AF25FFD}" type="presParOf" srcId="{AB7C2039-2615-479E-AAEC-63646A60AA8A}" destId="{8D87EA5D-665C-4CE1-B4AC-8F609EF4F719}" srcOrd="4" destOrd="0" presId="urn:microsoft.com/office/officeart/2009/3/layout/IncreasingArrowsProcess"/>
    <dgm:cxn modelId="{5C4C0603-4B1A-4D59-9507-B990823D1AAB}" type="presParOf" srcId="{AB7C2039-2615-479E-AAEC-63646A60AA8A}" destId="{3007035C-D221-4EF2-BB75-78CA1D52203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16B49-AF4F-44AF-9FAD-CAE61A43EDBA}">
      <dsp:nvSpPr>
        <dsp:cNvPr id="0" name=""/>
        <dsp:cNvSpPr/>
      </dsp:nvSpPr>
      <dsp:spPr>
        <a:xfrm>
          <a:off x="20272" y="0"/>
          <a:ext cx="8643497" cy="12588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98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Первая модель компетенций. Декабрь 2015 года</a:t>
          </a:r>
          <a:endParaRPr lang="ru-RU" sz="2000" kern="1200" dirty="0"/>
        </a:p>
      </dsp:txBody>
      <dsp:txXfrm>
        <a:off x="20272" y="314711"/>
        <a:ext cx="8328787" cy="629421"/>
      </dsp:txXfrm>
    </dsp:sp>
    <dsp:sp modelId="{26F50F7D-C360-4A26-B6CC-66E2560A3CDE}">
      <dsp:nvSpPr>
        <dsp:cNvPr id="0" name=""/>
        <dsp:cNvSpPr/>
      </dsp:nvSpPr>
      <dsp:spPr>
        <a:xfrm>
          <a:off x="0" y="939920"/>
          <a:ext cx="7987456" cy="3376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Появились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ориентиры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целевого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Поведения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СТАТУС ЦЕЛЕВОГО ПОВЕДЕНИЯ – НЕ МЕНЕЕ ВАЖНОЕ, ЧЕМ РЕЗУЛЬТАТЫ И ЭКСПЕРТИЗА</a:t>
          </a:r>
          <a:endParaRPr lang="ru-RU" sz="2000" b="1" kern="1200" dirty="0"/>
        </a:p>
      </dsp:txBody>
      <dsp:txXfrm>
        <a:off x="0" y="939920"/>
        <a:ext cx="7987456" cy="3376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16B49-AF4F-44AF-9FAD-CAE61A43EDBA}">
      <dsp:nvSpPr>
        <dsp:cNvPr id="0" name=""/>
        <dsp:cNvSpPr/>
      </dsp:nvSpPr>
      <dsp:spPr>
        <a:xfrm>
          <a:off x="0" y="0"/>
          <a:ext cx="8947656" cy="130322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88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Первая модель компетенций. Декабрь 2015 года</a:t>
          </a:r>
          <a:endParaRPr lang="ru-RU" sz="1800" kern="1200" dirty="0"/>
        </a:p>
      </dsp:txBody>
      <dsp:txXfrm>
        <a:off x="0" y="325806"/>
        <a:ext cx="8621850" cy="651613"/>
      </dsp:txXfrm>
    </dsp:sp>
    <dsp:sp modelId="{26F50F7D-C360-4A26-B6CC-66E2560A3CDE}">
      <dsp:nvSpPr>
        <dsp:cNvPr id="0" name=""/>
        <dsp:cNvSpPr/>
      </dsp:nvSpPr>
      <dsp:spPr>
        <a:xfrm>
          <a:off x="0" y="985479"/>
          <a:ext cx="4133817" cy="2908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Появились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ориентиры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целевого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поведения</a:t>
          </a:r>
          <a:endParaRPr lang="ru-RU" sz="1800" b="1" kern="1200" dirty="0"/>
        </a:p>
      </dsp:txBody>
      <dsp:txXfrm>
        <a:off x="0" y="985479"/>
        <a:ext cx="4133817" cy="2908869"/>
      </dsp:txXfrm>
    </dsp:sp>
    <dsp:sp modelId="{D784569A-2352-491D-90EB-98C1BA189524}">
      <dsp:nvSpPr>
        <dsp:cNvPr id="0" name=""/>
        <dsp:cNvSpPr/>
      </dsp:nvSpPr>
      <dsp:spPr>
        <a:xfrm>
          <a:off x="2803252" y="573875"/>
          <a:ext cx="7712347" cy="130322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88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Riding the blue train </a:t>
          </a:r>
          <a:r>
            <a:rPr lang="ru-RU" sz="2000" kern="1200" dirty="0" smtClean="0"/>
            <a:t>и идея увеличить в три раза продажи. Май 2016 года – Май 2017 года</a:t>
          </a:r>
          <a:endParaRPr lang="ru-RU" sz="1600" kern="1200" dirty="0"/>
        </a:p>
      </dsp:txBody>
      <dsp:txXfrm>
        <a:off x="2803252" y="899681"/>
        <a:ext cx="7386541" cy="651613"/>
      </dsp:txXfrm>
    </dsp:sp>
    <dsp:sp modelId="{091FA299-55F7-4B2C-81B1-88760E1F4D49}">
      <dsp:nvSpPr>
        <dsp:cNvPr id="0" name=""/>
        <dsp:cNvSpPr/>
      </dsp:nvSpPr>
      <dsp:spPr>
        <a:xfrm>
          <a:off x="2940119" y="1477004"/>
          <a:ext cx="6505140" cy="282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Повысились амбиции и потребность в лидерском поведении.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Надо что – то менять</a:t>
          </a:r>
          <a:r>
            <a:rPr lang="ru-RU" sz="1600" b="1" kern="1200" dirty="0" smtClean="0"/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ПРОЦЕСС НАЙМА КЛЮЧЕВЫХ ЛЮДЕЙ И ИЗМЕНЕНИЯ В СТРУКТУРАХ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940119" y="1477004"/>
        <a:ext cx="6505140" cy="2828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16B49-AF4F-44AF-9FAD-CAE61A43EDBA}">
      <dsp:nvSpPr>
        <dsp:cNvPr id="0" name=""/>
        <dsp:cNvSpPr/>
      </dsp:nvSpPr>
      <dsp:spPr>
        <a:xfrm>
          <a:off x="-279420" y="0"/>
          <a:ext cx="8914918" cy="12983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1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Первая модель компетенций. Декабрь 2015 года</a:t>
          </a:r>
          <a:endParaRPr lang="ru-RU" sz="1600" kern="1200" dirty="0"/>
        </a:p>
      </dsp:txBody>
      <dsp:txXfrm>
        <a:off x="-279420" y="324588"/>
        <a:ext cx="8590330" cy="649175"/>
      </dsp:txXfrm>
    </dsp:sp>
    <dsp:sp modelId="{26F50F7D-C360-4A26-B6CC-66E2560A3CDE}">
      <dsp:nvSpPr>
        <dsp:cNvPr id="0" name=""/>
        <dsp:cNvSpPr/>
      </dsp:nvSpPr>
      <dsp:spPr>
        <a:xfrm>
          <a:off x="-279420" y="925867"/>
          <a:ext cx="2745795" cy="2501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Появились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ориентиры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целевого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поведения</a:t>
          </a:r>
          <a:endParaRPr lang="ru-RU" sz="1400" b="1" kern="1200" dirty="0"/>
        </a:p>
      </dsp:txBody>
      <dsp:txXfrm>
        <a:off x="-279420" y="925867"/>
        <a:ext cx="2745795" cy="2501103"/>
      </dsp:txXfrm>
    </dsp:sp>
    <dsp:sp modelId="{D784569A-2352-491D-90EB-98C1BA189524}">
      <dsp:nvSpPr>
        <dsp:cNvPr id="0" name=""/>
        <dsp:cNvSpPr/>
      </dsp:nvSpPr>
      <dsp:spPr>
        <a:xfrm>
          <a:off x="740624" y="679398"/>
          <a:ext cx="6169123" cy="129835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1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Riding the blue train</a:t>
          </a:r>
          <a:r>
            <a:rPr lang="ru-RU" sz="1600" kern="1200" dirty="0" smtClean="0"/>
            <a:t>. Май 2016 года.</a:t>
          </a:r>
          <a:endParaRPr lang="ru-RU" sz="1600" kern="1200" dirty="0"/>
        </a:p>
      </dsp:txBody>
      <dsp:txXfrm>
        <a:off x="740624" y="1003986"/>
        <a:ext cx="5844535" cy="649175"/>
      </dsp:txXfrm>
    </dsp:sp>
    <dsp:sp modelId="{091FA299-55F7-4B2C-81B1-88760E1F4D49}">
      <dsp:nvSpPr>
        <dsp:cNvPr id="0" name=""/>
        <dsp:cNvSpPr/>
      </dsp:nvSpPr>
      <dsp:spPr>
        <a:xfrm>
          <a:off x="736482" y="1616265"/>
          <a:ext cx="2367671" cy="2501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Повысились амбиции и потребность в лидерском поведении.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Надо что – то менять.</a:t>
          </a:r>
          <a:endParaRPr lang="ru-RU" sz="1600" b="1" kern="1200" dirty="0"/>
        </a:p>
      </dsp:txBody>
      <dsp:txXfrm>
        <a:off x="736482" y="1616265"/>
        <a:ext cx="2367671" cy="2501103"/>
      </dsp:txXfrm>
    </dsp:sp>
    <dsp:sp modelId="{8D87EA5D-665C-4CE1-B4AC-8F609EF4F719}">
      <dsp:nvSpPr>
        <dsp:cNvPr id="0" name=""/>
        <dsp:cNvSpPr/>
      </dsp:nvSpPr>
      <dsp:spPr>
        <a:xfrm>
          <a:off x="3052648" y="1248119"/>
          <a:ext cx="7742371" cy="107802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11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Первые тренинги «Прорыв. Отношение к результату» апрель 2017 года  - август 2017 года</a:t>
          </a:r>
          <a:endParaRPr lang="ru-RU" sz="1800" b="1" kern="1200" dirty="0"/>
        </a:p>
      </dsp:txBody>
      <dsp:txXfrm>
        <a:off x="3052648" y="1517624"/>
        <a:ext cx="7472866" cy="539011"/>
      </dsp:txXfrm>
    </dsp:sp>
    <dsp:sp modelId="{3007035C-D221-4EF2-BB75-78CA1D522037}">
      <dsp:nvSpPr>
        <dsp:cNvPr id="0" name=""/>
        <dsp:cNvSpPr/>
      </dsp:nvSpPr>
      <dsp:spPr>
        <a:xfrm>
          <a:off x="3064106" y="2042789"/>
          <a:ext cx="5308939" cy="2290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Если что – то тебе важно – делай!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Ответственность не дают, а берут.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Появляются яркие лидеры новой модели корпоративного поведения.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«Наш человек» - определяет пул для выбора 25 </a:t>
          </a:r>
          <a:r>
            <a:rPr lang="ru-RU" sz="2000" b="1" kern="1200" dirty="0" err="1" smtClean="0"/>
            <a:t>амбассадоров</a:t>
          </a:r>
          <a:r>
            <a:rPr lang="ru-RU" sz="2000" b="1" kern="1200" dirty="0" smtClean="0"/>
            <a:t>.</a:t>
          </a:r>
          <a:endParaRPr lang="ru-RU" sz="2000" b="1" kern="1200" dirty="0"/>
        </a:p>
      </dsp:txBody>
      <dsp:txXfrm>
        <a:off x="3064106" y="2042789"/>
        <a:ext cx="5308939" cy="2290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500D-888D-47F6-B918-191E4556A0FC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E5E11-BD68-4E78-B534-8BD0289D2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7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5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01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7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0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30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61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68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8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4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1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5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29EA0-F3D1-4A10-9633-AFF23A7101B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4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AF7330D-0630-4E3C-B3BC-A4E1CD7D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217" y="6364909"/>
            <a:ext cx="2743200" cy="365125"/>
          </a:xfrm>
        </p:spPr>
        <p:txBody>
          <a:bodyPr/>
          <a:lstStyle/>
          <a:p>
            <a:fld id="{B98D7491-E61C-4DDD-A896-D304DD52F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8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C9DEBB-5F8A-4A00-B24D-3B59DB9B8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AF7330D-0630-4E3C-B3BC-A4E1CD7D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217" y="6364909"/>
            <a:ext cx="2743200" cy="365125"/>
          </a:xfrm>
        </p:spPr>
        <p:txBody>
          <a:bodyPr/>
          <a:lstStyle/>
          <a:p>
            <a:fld id="{B98D7491-E61C-4DDD-A896-D304DD52F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2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7490A-50DA-4141-AC5D-801C84A0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A3220E-4980-4CA5-BDFD-3A6CF123E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DEFA59-3134-40BC-ACCD-03554564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310-ECED-4A15-9744-42F547F0D23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CF8584-598D-475E-963F-A1600DF4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BE46BD-2CFD-4525-BF93-B98748BA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491-E61C-4DDD-A896-D304DD52F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1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63099-4BFE-49C7-9230-8104D33E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42998F-63CA-4F1E-8256-0BF2CF313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98B048-1FB6-4BC5-B622-23F46BEA1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1F1AF2-E96F-4309-B56B-2F7D9B21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310-ECED-4A15-9744-42F547F0D23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9CA666-4707-4759-AF94-8D2A65C9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6A89CD-4C7E-4B26-9C03-42B9F66A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7491-E61C-4DDD-A896-D304DD52F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3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3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6D739-E3C3-4FFA-B9A2-9CDD1FB508E5}" type="datetime1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6A0D-E4B5-41B4-9693-9549EB02E8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lIns="0" anchor="ctr"/>
          <a:lstStyle>
            <a:lvl1pPr algn="just"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359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AC58E0-69F9-42E5-A82D-2F70C0C1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4F07150-7187-4481-BA64-75241B8C0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0DCC49-2A6D-4457-8D43-78D673205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5310-ECED-4A15-9744-42F547F0D2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5E59B2-B0F2-43DF-A9BE-ADBAB06AF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CE28FB-2C9B-4FF6-8F19-1FD29FBB5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7491-E61C-4DDD-A896-D304DD52FC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28F1DA6-48B0-4922-8DEA-2AF355792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562" y="159915"/>
            <a:ext cx="2586401" cy="95186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9AA9E5F-CC98-4CA8-BBF6-684A4F243FAB}"/>
              </a:ext>
            </a:extLst>
          </p:cNvPr>
          <p:cNvSpPr/>
          <p:nvPr/>
        </p:nvSpPr>
        <p:spPr>
          <a:xfrm>
            <a:off x="2357590" y="725998"/>
            <a:ext cx="74045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Трансформация корпоративной</a:t>
            </a:r>
          </a:p>
          <a:p>
            <a:r>
              <a:rPr lang="ru-RU" sz="44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культуры АСГ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54" y="-270457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9" t="28545" r="18934" b="40844"/>
          <a:stretch/>
        </p:blipFill>
        <p:spPr>
          <a:xfrm>
            <a:off x="2357590" y="4623514"/>
            <a:ext cx="2279561" cy="20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0" y="6351599"/>
            <a:ext cx="8744755" cy="68103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</a:rPr>
              <a:t>МЫ ЗАФИКСИРОВАЛИ СУЩЕСТВЕННЫЕ РАЗРЫВЫ МЕЖДУ САМООЦЕНКОЙ КОМПАНИИ КАК ОНА ЕСТЬ И ТЕМ КАКИМИ МЫ ХОТИМ БЫТЬ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515155"/>
            <a:ext cx="5181600" cy="56618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Какой видят АСГ </a:t>
            </a: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Амбассадоры</a:t>
            </a:r>
            <a:r>
              <a:rPr lang="ru-RU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завтра: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Мы строим лучший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алкогольный </a:t>
            </a:r>
            <a:r>
              <a:rPr lang="ru-RU" b="1" dirty="0">
                <a:solidFill>
                  <a:schemeClr val="bg1"/>
                </a:solidFill>
              </a:rPr>
              <a:t>бизнес в </a:t>
            </a:r>
            <a:r>
              <a:rPr lang="ru-RU" b="1" dirty="0" smtClean="0">
                <a:solidFill>
                  <a:schemeClr val="bg1"/>
                </a:solidFill>
              </a:rPr>
              <a:t>России</a:t>
            </a: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</a:rPr>
              <a:t>Агрессивная</a:t>
            </a:r>
            <a:endParaRPr lang="ru-RU" i="1" dirty="0">
              <a:solidFill>
                <a:schemeClr val="bg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Лучшая в отрасли</a:t>
            </a:r>
          </a:p>
          <a:p>
            <a:pPr marL="457200" indent="-457200" algn="just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Потенциал перешел в результат</a:t>
            </a:r>
          </a:p>
          <a:p>
            <a:pPr marL="457200" indent="-457200" algn="just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Свой путь</a:t>
            </a:r>
          </a:p>
          <a:p>
            <a:pPr marL="457200" indent="-457200" algn="just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Высокая скорость реакции</a:t>
            </a:r>
          </a:p>
          <a:p>
            <a:pPr marL="457200" indent="-457200" algn="just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Дисциплина</a:t>
            </a:r>
          </a:p>
          <a:p>
            <a:pPr marL="457200" indent="-457200" algn="just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Ответственность </a:t>
            </a:r>
          </a:p>
          <a:p>
            <a:pPr marL="457200" indent="-457200" algn="just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Технологичность</a:t>
            </a:r>
          </a:p>
          <a:p>
            <a:pPr marL="457200" indent="-457200" algn="just">
              <a:buFontTx/>
              <a:buChar char="-"/>
            </a:pPr>
            <a:r>
              <a:rPr lang="ru-RU" i="1" dirty="0" err="1">
                <a:solidFill>
                  <a:schemeClr val="bg1"/>
                </a:solidFill>
              </a:rPr>
              <a:t>Экспертность</a:t>
            </a:r>
            <a:endParaRPr lang="ru-RU" i="1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515155"/>
            <a:ext cx="5181600" cy="56618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Какой видят АСГ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Амбассадоры</a:t>
            </a:r>
            <a:r>
              <a:rPr lang="ru-RU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сегодня</a:t>
            </a:r>
            <a:r>
              <a:rPr lang="ru-RU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Умная, лояльная к сотрудникам, недисциплинированная компания приглашает на работу…</a:t>
            </a:r>
          </a:p>
          <a:p>
            <a:pPr marL="457200" indent="-457200" algn="ctr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Есть потенциал</a:t>
            </a:r>
          </a:p>
          <a:p>
            <a:pPr marL="457200" indent="-457200" algn="ctr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Теряем фокус</a:t>
            </a:r>
          </a:p>
          <a:p>
            <a:pPr marL="457200" indent="-457200" algn="ctr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Нет дисциплины</a:t>
            </a:r>
          </a:p>
          <a:p>
            <a:pPr marL="457200" indent="-457200" algn="ctr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Догоняющая</a:t>
            </a:r>
          </a:p>
          <a:p>
            <a:pPr marL="457200" indent="-457200" algn="ctr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Нет ответственности как модели поведения</a:t>
            </a:r>
          </a:p>
          <a:p>
            <a:pPr marL="457200" indent="-457200" algn="ctr"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Не </a:t>
            </a:r>
            <a:r>
              <a:rPr lang="ru-RU" i="1" dirty="0" smtClean="0">
                <a:solidFill>
                  <a:schemeClr val="bg1"/>
                </a:solidFill>
              </a:rPr>
              <a:t>доделываем</a:t>
            </a:r>
          </a:p>
          <a:p>
            <a:pPr marL="457200" indent="-457200"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</a:rPr>
              <a:t>Запутанные сложные или отсутствующие процессы</a:t>
            </a:r>
          </a:p>
          <a:p>
            <a:pPr marL="457200" indent="-457200" algn="ctr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</a:rPr>
              <a:t>Много внутренних проблем</a:t>
            </a:r>
            <a:endParaRPr lang="ru-RU" i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806" y="386366"/>
            <a:ext cx="9556993" cy="13043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Решение </a:t>
            </a:r>
            <a:r>
              <a:rPr lang="ru-RU" b="1" dirty="0" err="1" smtClean="0">
                <a:solidFill>
                  <a:schemeClr val="bg1"/>
                </a:solidFill>
              </a:rPr>
              <a:t>амбассадоров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Для того, чтобы построить лучший алкогольный бизнес в России нам нужна лучшая команда, способная держать длинную цель.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ПОЭТОМУ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Нам нужны ценностные ориентиры из будущего: жизненно – важные принципы «так или никак»: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 убеждениях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 поведении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 отстаивании позиции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 реакциях на отклонения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 тренировать ценностное поведение мы начнем с себя.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46" y="-1268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3982F5-EA11-41FC-98ED-ACECA963507E}"/>
              </a:ext>
            </a:extLst>
          </p:cNvPr>
          <p:cNvSpPr/>
          <p:nvPr/>
        </p:nvSpPr>
        <p:spPr>
          <a:xfrm>
            <a:off x="626532" y="3323851"/>
            <a:ext cx="1005348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Мы создаем ценностную среду, </a:t>
            </a:r>
            <a:endParaRPr lang="ru-RU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которая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приведет  Компанию к 100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%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результату.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Мы хотим чтобы каждый сотрудник мог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реализовать свои лучшие качества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и достичь 100% результатов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484009" y="1764540"/>
            <a:ext cx="75910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Смысл проекта </a:t>
            </a:r>
            <a:r>
              <a:rPr lang="ru-RU" sz="4400" b="1" spc="3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Амбассадоры</a:t>
            </a:r>
            <a:r>
              <a:rPr lang="ru-RU" sz="44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ru-RU" sz="4400" b="1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28F1DA6-48B0-4922-8DEA-2AF355792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23" y="594769"/>
            <a:ext cx="2586401" cy="9518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926" y="-13274"/>
            <a:ext cx="514547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192483" y="1284639"/>
            <a:ext cx="7865918" cy="4738254"/>
          </a:xfrm>
          <a:prstGeom prst="ellipse">
            <a:avLst/>
          </a:prstGeom>
          <a:noFill/>
          <a:ln w="76200">
            <a:solidFill>
              <a:srgbClr val="213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" y="250465"/>
            <a:ext cx="1633583" cy="1329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250" y="2410526"/>
            <a:ext cx="6803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prstClr val="white"/>
              </a:solidFill>
              <a:latin typeface="Calibri Light"/>
            </a:endParaRPr>
          </a:p>
          <a:p>
            <a:pPr algn="ctr"/>
            <a:r>
              <a:rPr lang="ru-RU" sz="4400" b="1" dirty="0" smtClean="0">
                <a:solidFill>
                  <a:prstClr val="white"/>
                </a:solidFill>
                <a:latin typeface="Calibri Light"/>
              </a:rPr>
              <a:t>Кто создает ценностную среду? </a:t>
            </a:r>
            <a:endParaRPr lang="ru-RU" sz="4400" b="1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5442" y="1432084"/>
            <a:ext cx="528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ru-RU" sz="4800" dirty="0" err="1" smtClean="0">
                <a:solidFill>
                  <a:prstClr val="white"/>
                </a:solidFill>
                <a:latin typeface="Calibri Light"/>
              </a:rPr>
              <a:t>Амбассадоры</a:t>
            </a:r>
            <a:endParaRPr lang="ru-RU" sz="4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557" y="4026353"/>
            <a:ext cx="3207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b="0" dirty="0"/>
              <a:t>Вся Команда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3831" y="3980186"/>
            <a:ext cx="4395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b="0" dirty="0"/>
              <a:t>Топ-менеджмент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1101" y="1579529"/>
            <a:ext cx="358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b="0" dirty="0"/>
              <a:t>Акционер</a:t>
            </a:r>
          </a:p>
        </p:txBody>
      </p:sp>
    </p:spTree>
    <p:extLst>
      <p:ext uri="{BB962C8B-B14F-4D97-AF65-F5344CB8AC3E}">
        <p14:creationId xmlns:p14="http://schemas.microsoft.com/office/powerpoint/2010/main" val="37970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133834" y="1015744"/>
            <a:ext cx="7865918" cy="4738254"/>
          </a:xfrm>
          <a:prstGeom prst="ellipse">
            <a:avLst/>
          </a:prstGeom>
          <a:noFill/>
          <a:ln w="76200">
            <a:solidFill>
              <a:srgbClr val="213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" y="263344"/>
            <a:ext cx="1633583" cy="1329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7593" y="2642641"/>
            <a:ext cx="5281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600" b="1">
                <a:solidFill>
                  <a:prstClr val="white"/>
                </a:solidFill>
                <a:latin typeface="Calibri Light"/>
              </a:defRPr>
            </a:lvl1pPr>
          </a:lstStyle>
          <a:p>
            <a:r>
              <a:rPr lang="ru-RU" sz="4400" dirty="0" smtClean="0"/>
              <a:t>Что такое ценностная среда и Что создаем?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778701" y="2611051"/>
            <a:ext cx="309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Взаимодействие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819" y="5900071"/>
            <a:ext cx="395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Ощущения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327" y="2734411"/>
            <a:ext cx="3582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Страсть к результату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8676" y="1007855"/>
            <a:ext cx="293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Набор реакций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0520" y="4725308"/>
            <a:ext cx="264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prstClr val="white"/>
                </a:solidFill>
                <a:latin typeface="Calibri Light"/>
              </a:defRPr>
            </a:lvl1pPr>
          </a:lstStyle>
          <a:p>
            <a:r>
              <a:rPr lang="ru-RU" dirty="0" smtClean="0"/>
              <a:t>Поведение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35992" y="4013219"/>
            <a:ext cx="237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Эмоции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3077" y="1007855"/>
            <a:ext cx="289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Отношения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87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3982F5-EA11-41FC-98ED-ACECA963507E}"/>
              </a:ext>
            </a:extLst>
          </p:cNvPr>
          <p:cNvSpPr/>
          <p:nvPr/>
        </p:nvSpPr>
        <p:spPr>
          <a:xfrm>
            <a:off x="431188" y="1322459"/>
            <a:ext cx="10053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Сотрудники знают ценности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Сотрудники проявляют ценности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Динамика целей и %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выполнения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KPI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(операционная деятельность, проект)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Конструктивные конфликты приводят к результату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Протоколы с решениями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Открытые обсуждения проблем, разбор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100% результат достигнут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2428537" y="181014"/>
            <a:ext cx="8487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Критерии Успеха проекта </a:t>
            </a:r>
            <a:r>
              <a:rPr lang="ru-RU" sz="4400" b="1" spc="3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Амбассадоры</a:t>
            </a:r>
            <a:r>
              <a:rPr lang="ru-RU" sz="44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ru-RU" sz="4400" b="1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47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6942" y="1381705"/>
            <a:ext cx="87305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 </a:t>
            </a:r>
            <a:r>
              <a:rPr lang="ru-RU" sz="2000" dirty="0" smtClean="0">
                <a:solidFill>
                  <a:schemeClr val="bg1"/>
                </a:solidFill>
              </a:rPr>
              <a:t>ЭТАП. РАЗРАБОТАТЬ ЦЕННОСТИ И НАУЧИТЬСЯ ВЗАИМОДЕЙСТВИЮ АМБАССАДОРАМИ.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РАЗРАБАТЫВАЕМ ЦЕННОСТИ И ИНДИКАТОРЫ ЦЕННОСТНОГО ПОВЕДЕНИЯ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НАБЛЮДАЕМ И УТОЧНЯЕМ ИНДИКАТОРЫ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ТОЧИМ ИНДИКАТОРЫ НА ПРИМЕРЕ ГЛЫБ. В ЦУП ВЫДЕЛИЛИСЬ ГЛЫБ – МЕНЕДЖЕРЫ и ГЛЫБ – КОМАНДЫ.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2 </a:t>
            </a:r>
            <a:r>
              <a:rPr lang="ru-RU" sz="2000" dirty="0" smtClean="0">
                <a:solidFill>
                  <a:schemeClr val="bg1"/>
                </a:solidFill>
              </a:rPr>
              <a:t>ЭТАП. ТРЕНИРОВКА НА СЕБЕ.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РАЗВИВАЕМ </a:t>
            </a:r>
            <a:r>
              <a:rPr lang="ru-RU" sz="2000" dirty="0">
                <a:solidFill>
                  <a:schemeClr val="bg1"/>
                </a:solidFill>
              </a:rPr>
              <a:t>В СЕБЕ </a:t>
            </a:r>
            <a:r>
              <a:rPr lang="ru-RU" sz="2000" dirty="0" smtClean="0">
                <a:solidFill>
                  <a:schemeClr val="bg1"/>
                </a:solidFill>
              </a:rPr>
              <a:t>ЦЕННОСТНОЕ ПОВЕДЕНИЕ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СОСТАВЛЯЕМ СПИСОК НА ВОВЛЕЧЕНИЕ, НАЧИНАЕМ «ОПЫЛЯТЬ» ИХ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ТОЧИМ ГЛЫБЫ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УЗНАЕМ ДРУГ – ДРУГА</a:t>
            </a: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ФОРМИРУЕМ КОМАНДУ</a:t>
            </a:r>
          </a:p>
          <a:p>
            <a:pPr marL="342900" indent="-342900" algn="ctr">
              <a:buFontTx/>
              <a:buChar char="-"/>
            </a:pPr>
            <a:endParaRPr lang="ru-RU" sz="2000" dirty="0" smtClean="0">
              <a:solidFill>
                <a:srgbClr val="92D050"/>
              </a:solidFill>
            </a:endParaRPr>
          </a:p>
          <a:p>
            <a:pPr marL="342900" indent="-342900" algn="ctr"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807" y="358338"/>
            <a:ext cx="984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Этапы построения корпоративной культуры</a:t>
            </a:r>
            <a:endParaRPr lang="ru-RU" sz="36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7702" y="1624816"/>
            <a:ext cx="87305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rgbClr val="92D050"/>
              </a:solidFill>
            </a:endParaRPr>
          </a:p>
          <a:p>
            <a:pPr algn="ctr"/>
            <a:endParaRPr lang="ru-RU" sz="2000" dirty="0" smtClean="0">
              <a:solidFill>
                <a:srgbClr val="92D050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3 </a:t>
            </a:r>
            <a:r>
              <a:rPr lang="ru-RU" sz="2000" dirty="0">
                <a:solidFill>
                  <a:schemeClr val="bg1"/>
                </a:solidFill>
              </a:rPr>
              <a:t>ЭТАП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ЦЕЛЬ:  МАСШТАБИРУЕМ </a:t>
            </a:r>
            <a:r>
              <a:rPr lang="ru-RU" sz="2000" dirty="0">
                <a:solidFill>
                  <a:schemeClr val="bg1"/>
                </a:solidFill>
              </a:rPr>
              <a:t>ЦЕННОСТНОЕ ПОВЕДЕНИЕ, ЧТОБЫ СЫГРАТЬ В ДЛИННУЮ ЦЕЛЬ И ПОЛУЧИТЬ </a:t>
            </a:r>
            <a:r>
              <a:rPr lang="ru-RU" sz="2000" dirty="0" smtClean="0">
                <a:solidFill>
                  <a:schemeClr val="bg1"/>
                </a:solidFill>
              </a:rPr>
              <a:t>РЕЗУЛЬТАТ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ПОДГОТОВКА  К ЗАХВАТУ: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ПОВЫШАЕМ ПЛАНКУ К АМБАССАДОРАМ </a:t>
            </a:r>
          </a:p>
          <a:p>
            <a:pPr marL="342900" indent="-342900" algn="ctr">
              <a:buFontTx/>
              <a:buChar char="-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ГОТОВИМ С АМБАССАДОРАМИ «ПЛАН ЗАХВАТА» 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ПРЕЗЕНТУЕМ КОМПАНИИ ЦЕННОСТИ и СТРАТЕГИЮ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ОПЫЛЯЕМ и ОПЫЛЯЕМСЯ</a:t>
            </a:r>
          </a:p>
          <a:p>
            <a:pPr marL="342900" indent="-342900" algn="ctr">
              <a:buFontTx/>
              <a:buChar char="-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806" y="551522"/>
            <a:ext cx="989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Этапы построения корпоративной культуры</a:t>
            </a:r>
            <a:endParaRPr lang="ru-RU" sz="36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2282" y="1624816"/>
            <a:ext cx="946597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 ЭТАП.  ИНИЦИАТИВЫ ПО ЗАХВАТУ.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ПРОВОДИМ </a:t>
            </a:r>
            <a:r>
              <a:rPr lang="ru-RU" dirty="0" smtClean="0">
                <a:solidFill>
                  <a:schemeClr val="bg1"/>
                </a:solidFill>
              </a:rPr>
              <a:t>ВСТРЕЧУ </a:t>
            </a:r>
            <a:r>
              <a:rPr lang="ru-RU" dirty="0">
                <a:solidFill>
                  <a:schemeClr val="bg1"/>
                </a:solidFill>
              </a:rPr>
              <a:t>С ТРУДОВЫМИ </a:t>
            </a:r>
            <a:r>
              <a:rPr lang="ru-RU" dirty="0" smtClean="0">
                <a:solidFill>
                  <a:schemeClr val="bg1"/>
                </a:solidFill>
              </a:rPr>
              <a:t>КОЛЛЕКТИВАМИ </a:t>
            </a:r>
          </a:p>
          <a:p>
            <a:pPr marL="342900" indent="-342900" algn="ctr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ПРИВЛЕКАЕМ АМБАССАДОРОВ К ОЦЕНКЕ ПРИ </a:t>
            </a:r>
            <a:r>
              <a:rPr lang="ru-RU" dirty="0" smtClean="0">
                <a:solidFill>
                  <a:schemeClr val="bg1"/>
                </a:solidFill>
              </a:rPr>
              <a:t>НАЗНАЧЕНИЯХ</a:t>
            </a:r>
          </a:p>
          <a:p>
            <a:pPr marL="342900" indent="-342900" algn="ctr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ПРИ СОБЕСЕДОВАНИЯХ НА КЛЮЧЕВЫЕ </a:t>
            </a:r>
            <a:r>
              <a:rPr lang="ru-RU" dirty="0" smtClean="0">
                <a:solidFill>
                  <a:schemeClr val="bg1"/>
                </a:solidFill>
              </a:rPr>
              <a:t>ПОЗИЦИИ</a:t>
            </a:r>
          </a:p>
          <a:p>
            <a:pPr marL="342900" indent="-342900" algn="ctr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ПЕРЕПРОШИВАЕМ МЕТОДИКИ </a:t>
            </a:r>
            <a:r>
              <a:rPr lang="ru-RU" dirty="0" smtClean="0">
                <a:solidFill>
                  <a:schemeClr val="bg1"/>
                </a:solidFill>
              </a:rPr>
              <a:t>ОТБОРА</a:t>
            </a:r>
          </a:p>
          <a:p>
            <a:pPr marL="342900" indent="-342900" algn="ctr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ПЕРЕПРОШИВАЕМ МОДЕЛЬ </a:t>
            </a:r>
            <a:r>
              <a:rPr lang="ru-RU" dirty="0" smtClean="0">
                <a:solidFill>
                  <a:schemeClr val="bg1"/>
                </a:solidFill>
              </a:rPr>
              <a:t>КОМПЕТЕНЦИЙ</a:t>
            </a:r>
          </a:p>
          <a:p>
            <a:pPr marL="342900" indent="-342900" algn="ctr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НАСТРАИВАЕМ КУЛЬТУРУ ПОВЕДЕНИЯ В </a:t>
            </a:r>
            <a:r>
              <a:rPr lang="ru-RU" dirty="0" smtClean="0">
                <a:solidFill>
                  <a:schemeClr val="bg1"/>
                </a:solidFill>
              </a:rPr>
              <a:t>КОМПАНИИ</a:t>
            </a:r>
          </a:p>
          <a:p>
            <a:pPr marL="342900" indent="-342900" algn="ctr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ВВОДИМ СТАНДАРТЫ ПРОВЕДЕНИЯ </a:t>
            </a:r>
            <a:r>
              <a:rPr lang="ru-RU" dirty="0" smtClean="0">
                <a:solidFill>
                  <a:schemeClr val="bg1"/>
                </a:solidFill>
              </a:rPr>
              <a:t>СОВЕЩАНИЙ</a:t>
            </a:r>
          </a:p>
          <a:p>
            <a:pPr marL="342900" indent="-342900" algn="ctr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ВСТРЕЧАЕМСЯ С СИЛЬНЫМИ</a:t>
            </a:r>
          </a:p>
          <a:p>
            <a:pPr algn="ctr"/>
            <a:endParaRPr lang="ru-RU" sz="2000" dirty="0" smtClean="0">
              <a:solidFill>
                <a:srgbClr val="92D050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806" y="551522"/>
            <a:ext cx="989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Этапы построения корпоративной культуры</a:t>
            </a:r>
            <a:endParaRPr lang="ru-RU" sz="36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3982F5-EA11-41FC-98ED-ACECA963507E}"/>
              </a:ext>
            </a:extLst>
          </p:cNvPr>
          <p:cNvSpPr/>
          <p:nvPr/>
        </p:nvSpPr>
        <p:spPr>
          <a:xfrm>
            <a:off x="476896" y="1488795"/>
            <a:ext cx="100534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Служит личным примером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Заражает новых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Амбассадоров</a:t>
            </a:r>
            <a:endParaRPr lang="ru-RU" sz="28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Точит «Глыбы»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Активно лидирует проекты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Амбассадоров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и Компании, принимает участие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Создает среду: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Дает 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обратную связь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 разбор через ценности </a:t>
            </a:r>
            <a:endParaRPr lang="ru-RU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Ставит задачи 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через ценности</a:t>
            </a:r>
            <a:endParaRPr lang="ru-RU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Реагирует соответствуя ценностям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476896" y="473132"/>
            <a:ext cx="9458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Ежедневно </a:t>
            </a:r>
            <a:r>
              <a:rPr lang="ru-RU" sz="6000" b="1" spc="3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</a:t>
            </a:r>
            <a:endParaRPr lang="ru-RU" sz="8800" b="1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224685" y="2807927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С чего все начиналось и зачем нам что – то менять?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3982F5-EA11-41FC-98ED-ACECA963507E}"/>
              </a:ext>
            </a:extLst>
          </p:cNvPr>
          <p:cNvSpPr/>
          <p:nvPr/>
        </p:nvSpPr>
        <p:spPr>
          <a:xfrm>
            <a:off x="476896" y="1488795"/>
            <a:ext cx="1005348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Выявить проблему в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кроссфункциональном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процессе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Распилить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Раскрутить на куски (видимое)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Выявить Владельца Процесса на Оперативном митинге топов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Собрать 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CAPI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с помощью Топов при подтверждении приоритета Глыбы и </a:t>
            </a:r>
            <a:r>
              <a:rPr lang="ru-RU" sz="2000" smtClean="0">
                <a:solidFill>
                  <a:schemeClr val="bg1"/>
                </a:solidFill>
                <a:cs typeface="Arial" panose="020B0604020202020204" pitchFamily="34" charset="0"/>
              </a:rPr>
              <a:t>выделении ресурсов</a:t>
            </a:r>
            <a:endParaRPr lang="ru-RU" sz="20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Вовлечь Владельца Процесса в идею и смысл изменений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Сопровождать до результата (удостовериться что есть план изменений, принимает участие в статус – встречах с Владельцем для понимания динамики, выступает в роли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change -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агента), эскалировать в случае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деструктива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на команду Топов с рекомендациями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219318" y="205654"/>
            <a:ext cx="10869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Роль </a:t>
            </a:r>
            <a:r>
              <a:rPr lang="ru-RU" sz="6000" b="1" spc="3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Амбассадора</a:t>
            </a:r>
            <a:r>
              <a:rPr lang="ru-RU" sz="60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в «Глыбах»</a:t>
            </a:r>
            <a:endParaRPr lang="ru-RU" sz="8800" b="1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28F1DA6-48B0-4922-8DEA-2AF355792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23" y="366169"/>
            <a:ext cx="2586401" cy="95186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9851" y="1490913"/>
            <a:ext cx="12052300" cy="5265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noProof="0" dirty="0" smtClean="0">
              <a:solidFill>
                <a:sysClr val="window" lastClr="FFFFFF"/>
              </a:solidFill>
              <a:latin typeface="Calibri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noProof="0" dirty="0" smtClean="0">
              <a:solidFill>
                <a:sysClr val="window" lastClr="FFFFFF"/>
              </a:solidFill>
              <a:latin typeface="Calibri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 smtClean="0">
                <a:solidFill>
                  <a:sysClr val="window" lastClr="FFFFFF"/>
                </a:solidFill>
                <a:latin typeface="Calibri Light"/>
              </a:rPr>
              <a:t>Орг.структура</a:t>
            </a:r>
            <a:r>
              <a:rPr lang="ru-RU" sz="3600" b="1" dirty="0" smtClean="0">
                <a:solidFill>
                  <a:sysClr val="window" lastClr="FFFFFF"/>
                </a:solidFill>
                <a:latin typeface="Calibri Light"/>
              </a:rPr>
              <a:t> проекта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ysClr val="window" lastClr="FFFFFF"/>
                </a:solidFill>
                <a:latin typeface="Calibri Light"/>
              </a:rPr>
              <a:t>Лидер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ysClr val="window" lastClr="FFFFFF"/>
                </a:solidFill>
                <a:latin typeface="Calibri Light"/>
              </a:rPr>
              <a:t>Управляющий комитет</a:t>
            </a:r>
            <a:endParaRPr lang="ru-RU" sz="3200" b="1" dirty="0">
              <a:solidFill>
                <a:sysClr val="window" lastClr="FFFFFF"/>
              </a:solidFill>
              <a:latin typeface="Calibri Ligh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ysClr val="window" lastClr="FFFFFF"/>
                </a:solidFill>
                <a:latin typeface="Calibri Light"/>
              </a:rPr>
              <a:t>Функциональные команды </a:t>
            </a:r>
            <a:r>
              <a:rPr lang="ru-RU" sz="3600" b="1" noProof="0" dirty="0" err="1" smtClean="0">
                <a:solidFill>
                  <a:sysClr val="window" lastClr="FFFFFF"/>
                </a:solidFill>
                <a:latin typeface="Calibri Light"/>
              </a:rPr>
              <a:t>Амбассадоров</a:t>
            </a:r>
            <a:r>
              <a:rPr lang="ru-RU" sz="3600" b="1" noProof="0" dirty="0" smtClean="0">
                <a:solidFill>
                  <a:sysClr val="window" lastClr="FFFFFF"/>
                </a:solidFill>
                <a:latin typeface="Calibri Light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i="0" u="none" strike="noStrike" kern="1200" cap="none" spc="0" normalizeH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 Light"/>
              </a:rPr>
              <a:t>Принципы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baseline="0" noProof="0" dirty="0" smtClean="0">
                <a:solidFill>
                  <a:sysClr val="window" lastClr="FFFFFF"/>
                </a:solidFill>
                <a:latin typeface="Calibri Light"/>
              </a:rPr>
              <a:t>Взаимодействие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i="0" u="none" strike="noStrike" kern="1200" cap="none" spc="0" normalizeH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 Light"/>
              </a:rPr>
              <a:t>Атмосфера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 Light"/>
              </a:rPr>
              <a:t>Дисциплина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b="1" dirty="0" smtClean="0">
                <a:solidFill>
                  <a:sysClr val="window" lastClr="FFFFFF"/>
                </a:solidFill>
                <a:latin typeface="Calibri Light"/>
              </a:rPr>
              <a:t>«Глыбы»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76200" dir="2700000" algn="t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</a:b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76200" dir="2700000" algn="t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5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3982F5-EA11-41FC-98ED-ACECA963507E}"/>
              </a:ext>
            </a:extLst>
          </p:cNvPr>
          <p:cNvSpPr/>
          <p:nvPr/>
        </p:nvSpPr>
        <p:spPr>
          <a:xfrm>
            <a:off x="590470" y="883488"/>
            <a:ext cx="110110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Доточить Глыбы.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Внедрить Кодекс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Амбассадора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(он же Сотрудника).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Внедрить Образ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2.0. = Сотрудник Компании . 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Внедрить Образ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2.0. в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HR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процессы.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Внедрить ритуалы приема в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Амбассадоры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Внедрить правила приема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Амбассадоров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Организовать перевод Неофитов в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Амбассадоры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и их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рекрутинг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Адаптация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Амбассадоров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Внедрить правила совещаний.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Внедрить правила переписки.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Продолжить встречи с Сильными. </a:t>
            </a:r>
          </a:p>
          <a:p>
            <a:pPr>
              <a:lnSpc>
                <a:spcPct val="150000"/>
              </a:lnSpc>
            </a:pPr>
            <a:endParaRPr lang="ru-RU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219318" y="205654"/>
            <a:ext cx="10869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Текущие проекты </a:t>
            </a:r>
            <a:r>
              <a:rPr lang="ru-RU" sz="4400" b="1" spc="3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Амбассадоров</a:t>
            </a:r>
            <a:r>
              <a:rPr lang="ru-RU" sz="44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ru-RU" sz="4400" b="1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3982F5-EA11-41FC-98ED-ACECA963507E}"/>
              </a:ext>
            </a:extLst>
          </p:cNvPr>
          <p:cNvSpPr/>
          <p:nvPr/>
        </p:nvSpPr>
        <p:spPr>
          <a:xfrm>
            <a:off x="590470" y="883488"/>
            <a:ext cx="1101105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Организовать Забег к 25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летию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на уровне Компании.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Внедрить права управляющего комитета.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Комиксы. Настя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Реанимировать  конкурс Эврика?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Развить конкурс Ценностей?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Книга для Развития «Наш человек»?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Развитие контента. Фильмы и цитаты ?</a:t>
            </a:r>
            <a:endParaRPr lang="ru-RU" sz="20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219318" y="205654"/>
            <a:ext cx="10869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Текущие проекты </a:t>
            </a:r>
            <a:r>
              <a:rPr lang="ru-RU" sz="4400" b="1" spc="3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Амбассадоров</a:t>
            </a:r>
            <a:r>
              <a:rPr lang="ru-RU" sz="44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ru-RU" sz="4400" b="1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219318" y="205654"/>
            <a:ext cx="108693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Помощник </a:t>
            </a:r>
            <a:r>
              <a:rPr lang="ru-RU" sz="8800" b="1" spc="3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Амбассадора</a:t>
            </a:r>
            <a:r>
              <a:rPr lang="ru-RU" sz="88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ru-RU" sz="8800" b="1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48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Формула: </a:t>
            </a:r>
            <a:r>
              <a:rPr lang="ru-RU" sz="4800" b="1" spc="3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Амбасадор</a:t>
            </a:r>
            <a:r>
              <a:rPr lang="ru-RU" sz="4800" b="1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=Лидер=Ответственность</a:t>
            </a:r>
            <a:endParaRPr lang="ru-RU" sz="4800" b="1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205189" y="1084836"/>
            <a:ext cx="7865918" cy="4738254"/>
          </a:xfrm>
          <a:prstGeom prst="ellipse">
            <a:avLst/>
          </a:prstGeom>
          <a:noFill/>
          <a:ln w="76200">
            <a:solidFill>
              <a:srgbClr val="213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" y="250465"/>
            <a:ext cx="1633583" cy="1329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7593" y="2642641"/>
            <a:ext cx="5281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600" b="1">
                <a:solidFill>
                  <a:prstClr val="white"/>
                </a:solidFill>
                <a:latin typeface="Calibri Light"/>
              </a:defRPr>
            </a:lvl1pPr>
          </a:lstStyle>
          <a:p>
            <a:r>
              <a:rPr lang="ru-RU" sz="4400" dirty="0" smtClean="0"/>
              <a:t>Зачем (смыслы для </a:t>
            </a:r>
            <a:r>
              <a:rPr lang="ru-RU" sz="4400" dirty="0" err="1" smtClean="0"/>
              <a:t>амбассадоров</a:t>
            </a:r>
            <a:r>
              <a:rPr lang="ru-RU" sz="4400" dirty="0" smtClean="0"/>
              <a:t>)?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313811" y="3956165"/>
            <a:ext cx="3641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Calibri Light"/>
              </a:rPr>
              <a:t>Напряженное развитие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1940" y="773284"/>
            <a:ext cx="338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Среда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6472" y="631250"/>
            <a:ext cx="2725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Calibri Light"/>
              </a:rPr>
              <a:t>Я хочу результат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4891" y="1877239"/>
            <a:ext cx="2722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Calibri Light"/>
              </a:rPr>
              <a:t>Я хочу быть лучше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9416" y="1319447"/>
            <a:ext cx="395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Calibri Light"/>
              </a:rPr>
              <a:t>Хочу отдавать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484" y="2539929"/>
            <a:ext cx="358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Calibri Light"/>
              </a:rPr>
              <a:t>Идти вместе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095" y="3143868"/>
            <a:ext cx="293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Calibri Light"/>
              </a:rPr>
              <a:t>Хочу доверять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9603" y="1483974"/>
            <a:ext cx="2895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Calibri Light"/>
              </a:rPr>
              <a:t>Доказывать </a:t>
            </a:r>
            <a:endParaRPr lang="ru-RU" sz="3200" dirty="0" smtClean="0">
              <a:solidFill>
                <a:prstClr val="white"/>
              </a:solidFill>
              <a:latin typeface="Calibri Light"/>
            </a:endParaRP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«</a:t>
            </a:r>
            <a:r>
              <a:rPr lang="ru-RU" sz="3200" dirty="0">
                <a:solidFill>
                  <a:prstClr val="white"/>
                </a:solidFill>
                <a:latin typeface="Calibri Light"/>
              </a:rPr>
              <a:t>Я могу!»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17762" y="2907030"/>
            <a:ext cx="264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prstClr val="white"/>
                </a:solidFill>
                <a:latin typeface="Calibri Light"/>
              </a:defRPr>
            </a:lvl1pPr>
          </a:lstStyle>
          <a:p>
            <a:r>
              <a:rPr lang="ru-RU" dirty="0"/>
              <a:t>Быть нужным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0361" y="4999864"/>
            <a:ext cx="237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Страх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9690" y="5325206"/>
            <a:ext cx="272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Я становлюсь лучше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9416" y="5223065"/>
            <a:ext cx="272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Я строю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8909" y="3542757"/>
            <a:ext cx="272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Драйв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0050" y="4263253"/>
            <a:ext cx="272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Много энергии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16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205189" y="1084836"/>
            <a:ext cx="7865918" cy="4738254"/>
          </a:xfrm>
          <a:prstGeom prst="ellipse">
            <a:avLst/>
          </a:prstGeom>
          <a:noFill/>
          <a:ln w="76200">
            <a:solidFill>
              <a:srgbClr val="213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" y="263344"/>
            <a:ext cx="1633583" cy="1329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7593" y="2642641"/>
            <a:ext cx="5281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600" b="1">
                <a:solidFill>
                  <a:prstClr val="white"/>
                </a:solidFill>
                <a:latin typeface="Calibri Light"/>
              </a:defRPr>
            </a:lvl1pPr>
          </a:lstStyle>
          <a:p>
            <a:r>
              <a:rPr lang="ru-RU" sz="4400" dirty="0" smtClean="0"/>
              <a:t>Какие эмоции цепляют </a:t>
            </a:r>
            <a:r>
              <a:rPr lang="ru-RU" sz="4400" dirty="0" err="1" smtClean="0"/>
              <a:t>Амбассадора</a:t>
            </a:r>
            <a:r>
              <a:rPr lang="ru-RU" sz="4400" dirty="0" smtClean="0"/>
              <a:t>??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289693" y="5150964"/>
            <a:ext cx="364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Любознательность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433" y="4572241"/>
            <a:ext cx="3389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Сопричастность к Сильным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80" y="3705077"/>
            <a:ext cx="27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Ценности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9593" y="1457324"/>
            <a:ext cx="272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Сила Команды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7235" y="3912543"/>
            <a:ext cx="395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Непрерывное развитие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198" y="1592630"/>
            <a:ext cx="3582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Страсть к результату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6992" y="699143"/>
            <a:ext cx="2933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ru-RU" sz="3200" dirty="0" err="1" smtClean="0">
                <a:solidFill>
                  <a:prstClr val="white"/>
                </a:solidFill>
                <a:latin typeface="Calibri Light"/>
              </a:rPr>
              <a:t>Эндорфины</a:t>
            </a:r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 от познания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301" y="5438038"/>
            <a:ext cx="289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Победа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6795" y="2249647"/>
            <a:ext cx="264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>
                <a:solidFill>
                  <a:prstClr val="white"/>
                </a:solidFill>
                <a:latin typeface="Calibri Light"/>
              </a:defRPr>
            </a:lvl1pPr>
          </a:lstStyle>
          <a:p>
            <a:r>
              <a:rPr lang="ru-RU" dirty="0" smtClean="0"/>
              <a:t>Поддержка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883392" y="3108504"/>
            <a:ext cx="237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Драйв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3077" y="1007855"/>
            <a:ext cx="289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Признание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696" y="2940008"/>
            <a:ext cx="366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Удовлетворенность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77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209914" y="1984856"/>
            <a:ext cx="7865918" cy="4738254"/>
          </a:xfrm>
          <a:prstGeom prst="ellipse">
            <a:avLst/>
          </a:prstGeom>
          <a:noFill/>
          <a:ln w="76200">
            <a:solidFill>
              <a:srgbClr val="213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8983" y="3409700"/>
            <a:ext cx="7906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white"/>
                </a:solidFill>
                <a:latin typeface="Calibri Light"/>
              </a:rPr>
              <a:t>Ответственность для </a:t>
            </a:r>
            <a:r>
              <a:rPr lang="ru-RU" sz="4400" b="1" dirty="0" err="1" smtClean="0">
                <a:solidFill>
                  <a:prstClr val="white"/>
                </a:solidFill>
                <a:latin typeface="Calibri Light"/>
              </a:rPr>
              <a:t>Амбассадора</a:t>
            </a:r>
            <a:r>
              <a:rPr lang="ru-RU" sz="4400" b="1" dirty="0" smtClean="0">
                <a:solidFill>
                  <a:prstClr val="white"/>
                </a:solidFill>
                <a:latin typeface="Calibri Light"/>
              </a:rPr>
              <a:t> это:</a:t>
            </a:r>
            <a:endParaRPr lang="ru-RU" sz="4400" b="1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93964" y="5540649"/>
            <a:ext cx="5694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Своевременно </a:t>
            </a:r>
            <a:endParaRPr lang="ru-RU" sz="2400" spc="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информировать об отклонениях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452" y="162540"/>
            <a:ext cx="681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Относится к чему-то </a:t>
            </a: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как </a:t>
            </a: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к своему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5351" y="146151"/>
            <a:ext cx="5061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Принять цель, достигнуть</a:t>
            </a: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отвечать </a:t>
            </a: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за каждый шаг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93093" y="4364602"/>
            <a:ext cx="428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Осознанно </a:t>
            </a: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принять</a:t>
            </a:r>
          </a:p>
          <a:p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цель и достигнуть ее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7448" y="742001"/>
            <a:ext cx="611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Соблюдать </a:t>
            </a: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обещанные </a:t>
            </a: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сроки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1645" y="1274005"/>
            <a:ext cx="428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Не </a:t>
            </a: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ищешь оправданий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268" y="2557579"/>
            <a:ext cx="359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Неравнодушие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7928" y="6731603"/>
            <a:ext cx="508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Отвечаешь за качество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1336" y="2004571"/>
            <a:ext cx="323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Осознать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7135" y="4894140"/>
            <a:ext cx="403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Принимать решения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85284" y="3186245"/>
            <a:ext cx="34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Держать слово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301" y="1831898"/>
            <a:ext cx="365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Нет чужих проблем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9389" y="5639518"/>
            <a:ext cx="493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Нести ответственность </a:t>
            </a:r>
            <a:endParaRPr lang="ru-RU" sz="2400" spc="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за </a:t>
            </a: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результат команды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542" y="1103440"/>
            <a:ext cx="508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>
                <a:solidFill>
                  <a:schemeClr val="bg1"/>
                </a:solidFill>
                <a:cs typeface="Arial" panose="020B0604020202020204" pitchFamily="34" charset="0"/>
              </a:rPr>
              <a:t>Я-причина происходящего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89138" y="2452160"/>
            <a:ext cx="210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Принять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1757" y="3007631"/>
            <a:ext cx="231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prstClr val="white"/>
                </a:solidFill>
                <a:latin typeface="Calibri Ligh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Сделать</a:t>
            </a:r>
            <a:endParaRPr lang="ru-RU" sz="24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r="-301" b="28263"/>
          <a:stretch/>
        </p:blipFill>
        <p:spPr>
          <a:xfrm>
            <a:off x="3729305" y="1313645"/>
            <a:ext cx="3869229" cy="37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7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D53258-3CB6-4709-B6AE-EEE871D5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9AA9E5F-CC98-4CA8-BBF6-684A4F243FAB}"/>
              </a:ext>
            </a:extLst>
          </p:cNvPr>
          <p:cNvSpPr/>
          <p:nvPr/>
        </p:nvSpPr>
        <p:spPr>
          <a:xfrm>
            <a:off x="-186166" y="461928"/>
            <a:ext cx="113076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Когда сложно и руки опускаются, </a:t>
            </a:r>
            <a:r>
              <a:rPr lang="ru-RU" sz="4400" b="1" spc="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Амбассадор</a:t>
            </a:r>
            <a:r>
              <a:rPr lang="ru-RU" sz="4400" b="1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 лезет через забор:</a:t>
            </a:r>
            <a:endParaRPr lang="ru-RU" sz="4400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346511" y="1962500"/>
            <a:ext cx="36085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Любовь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Вложение инвестиций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Обучение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Принять </a:t>
            </a:r>
            <a:endParaRPr lang="ru-RU" sz="3600" spc="3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5403264" y="2074369"/>
            <a:ext cx="5363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Долг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Страх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spc="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ПолучитьВнимание</a:t>
            </a:r>
            <a:endParaRPr lang="ru-RU" sz="3600" spc="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600" spc="3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Доказать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630451" y="4930955"/>
            <a:ext cx="3607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spc="3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Позиция Лидера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spc="3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Эмоция радости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0CFBCDF-FB11-4039-9109-2F77A603126E}"/>
              </a:ext>
            </a:extLst>
          </p:cNvPr>
          <p:cNvSpPr/>
          <p:nvPr/>
        </p:nvSpPr>
        <p:spPr>
          <a:xfrm>
            <a:off x="5235838" y="4930955"/>
            <a:ext cx="5885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spc="3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Позиция Для кого - то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spc="3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Эмоция разочарования</a:t>
            </a:r>
          </a:p>
        </p:txBody>
      </p:sp>
      <p:sp>
        <p:nvSpPr>
          <p:cNvPr id="12" name="Минус 11"/>
          <p:cNvSpPr/>
          <p:nvPr/>
        </p:nvSpPr>
        <p:spPr>
          <a:xfrm rot="5400000">
            <a:off x="2204659" y="3511295"/>
            <a:ext cx="4677008" cy="609601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22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243999" y="1282034"/>
            <a:ext cx="7865918" cy="4738254"/>
          </a:xfrm>
          <a:prstGeom prst="ellipse">
            <a:avLst/>
          </a:prstGeom>
          <a:noFill/>
          <a:ln w="76200">
            <a:solidFill>
              <a:srgbClr val="213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7" y="250465"/>
            <a:ext cx="1633583" cy="1329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6403" y="2839839"/>
            <a:ext cx="528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600" b="1">
                <a:solidFill>
                  <a:prstClr val="white"/>
                </a:solidFill>
                <a:latin typeface="Calibri Light"/>
              </a:defRPr>
            </a:lvl1pPr>
          </a:lstStyle>
          <a:p>
            <a:r>
              <a:rPr lang="ru-RU" sz="3200" dirty="0" smtClean="0"/>
              <a:t>Как </a:t>
            </a:r>
            <a:r>
              <a:rPr lang="ru-RU" sz="3200" dirty="0" err="1" smtClean="0"/>
              <a:t>Амбассадору</a:t>
            </a:r>
            <a:r>
              <a:rPr lang="ru-RU" sz="3200" dirty="0" smtClean="0"/>
              <a:t> </a:t>
            </a:r>
            <a:r>
              <a:rPr lang="ru-RU" sz="3200" strike="sngStrike" dirty="0" smtClean="0"/>
              <a:t>все успевать </a:t>
            </a:r>
            <a:r>
              <a:rPr lang="ru-RU" sz="3200" dirty="0" smtClean="0"/>
              <a:t>- успевать главное и не терять мотивации?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082073" y="2311618"/>
            <a:ext cx="311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Восстановление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2907" y="1988530"/>
            <a:ext cx="285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Делегирование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7361" y="4337568"/>
            <a:ext cx="354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prstClr val="white"/>
                </a:solidFill>
                <a:latin typeface="Calibri Light"/>
              </a:rPr>
              <a:t>Приоритезация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118" y="3570445"/>
            <a:ext cx="2722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Доводить до конца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085" y="4852357"/>
            <a:ext cx="395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Видеть важное, не переносить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3509" y="5675896"/>
            <a:ext cx="358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Спорт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2593" y="1177131"/>
            <a:ext cx="383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Не терять смысл = держать «зачем»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4704" y="880523"/>
            <a:ext cx="289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Эмоции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3792" y="1355332"/>
            <a:ext cx="264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Вовлечение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2369" y="3059595"/>
            <a:ext cx="3117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Конструктивные конфликты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1084" y="5047973"/>
            <a:ext cx="3541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Динамика задач </a:t>
            </a:r>
          </a:p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и целей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59327" y="2794076"/>
            <a:ext cx="395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libri Light"/>
              </a:rPr>
              <a:t>Знание ценностей</a:t>
            </a:r>
            <a:endParaRPr lang="ru-RU" sz="32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65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0" y="-12213"/>
            <a:ext cx="12227904" cy="6858000"/>
          </a:xfrm>
          <a:prstGeom prst="rect">
            <a:avLst/>
          </a:prstGeom>
          <a:solidFill>
            <a:srgbClr val="0F1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403020" y="-4119"/>
            <a:ext cx="3393952" cy="6858000"/>
          </a:xfrm>
          <a:prstGeom prst="rect">
            <a:avLst/>
          </a:prstGeom>
          <a:solidFill>
            <a:srgbClr val="1B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833952" y="0"/>
            <a:ext cx="3393952" cy="6858000"/>
          </a:xfrm>
          <a:prstGeom prst="rect">
            <a:avLst/>
          </a:prstGeom>
          <a:solidFill>
            <a:srgbClr val="1B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93952" cy="6858000"/>
          </a:xfrm>
          <a:prstGeom prst="rect">
            <a:avLst/>
          </a:prstGeom>
          <a:solidFill>
            <a:srgbClr val="1B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46" y="-8238"/>
            <a:ext cx="3385958" cy="4780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27" y="-12213"/>
            <a:ext cx="3393951" cy="4791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3952" cy="47914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422" y="4158925"/>
            <a:ext cx="2484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НЕПРЕРЫВНОЕ</a:t>
            </a:r>
            <a:r>
              <a:rPr lang="ru-RU" sz="32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 </a:t>
            </a:r>
          </a:p>
          <a:p>
            <a:r>
              <a:rPr lang="ru-RU" sz="32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РАЗВИТИЕ</a:t>
            </a:r>
            <a:endParaRPr lang="ru-RU" sz="32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21136" y="4158925"/>
            <a:ext cx="26084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СТРАСТЬ</a:t>
            </a:r>
            <a:r>
              <a:rPr lang="ru-RU" sz="32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 </a:t>
            </a:r>
          </a:p>
          <a:p>
            <a:r>
              <a:rPr lang="ru-RU" sz="32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К РЕЗУЛЬТАТУ</a:t>
            </a:r>
            <a:endParaRPr lang="ru-RU" sz="32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46332" y="4158925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СИЛА </a:t>
            </a:r>
            <a:r>
              <a:rPr lang="en-US" sz="28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K</a:t>
            </a:r>
            <a:r>
              <a:rPr lang="ru-RU" sz="28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ОМАНДЫ</a:t>
            </a:r>
            <a:endParaRPr lang="ru-RU" sz="28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422" y="5158993"/>
            <a:ext cx="201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Развивай себя</a:t>
            </a:r>
            <a:endParaRPr lang="ru-RU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422" y="5943824"/>
            <a:ext cx="2434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Развивай компанию</a:t>
            </a:r>
            <a:endParaRPr lang="ru-RU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57663" y="5343237"/>
            <a:ext cx="248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Будь сфокусирован</a:t>
            </a:r>
            <a:endParaRPr lang="ru-RU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57663" y="5823347"/>
            <a:ext cx="273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Будь ответственным</a:t>
            </a:r>
          </a:p>
          <a:p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     за результат</a:t>
            </a:r>
            <a:endParaRPr lang="ru-RU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36151" y="4748580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Сотрудничай</a:t>
            </a:r>
            <a:endParaRPr lang="ru-RU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36151" y="5302047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Вдохновляй</a:t>
            </a:r>
            <a:endParaRPr lang="ru-RU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6332" y="5828323"/>
            <a:ext cx="2805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Доверяй и формируй</a:t>
            </a:r>
          </a:p>
          <a:p>
            <a:r>
              <a:rPr lang="ru-RU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     доверие </a:t>
            </a:r>
            <a:endParaRPr lang="ru-RU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7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52026" y="64971"/>
            <a:ext cx="33214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Непрерывное Развитие</a:t>
            </a:r>
            <a:endParaRPr lang="ru-RU" sz="3200" dirty="0"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9C202F-C18D-47E8-BD96-A8B267B2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739" y="131666"/>
            <a:ext cx="772612" cy="75894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00392" y="2406990"/>
          <a:ext cx="10914434" cy="4340652"/>
        </p:xfrm>
        <a:graphic>
          <a:graphicData uri="http://schemas.openxmlformats.org/drawingml/2006/table">
            <a:tbl>
              <a:tblPr/>
              <a:tblGrid>
                <a:gridCol w="4494179"/>
                <a:gridCol w="1381327"/>
                <a:gridCol w="5038928"/>
              </a:tblGrid>
              <a:tr h="108289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Учись и расти. Не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носи «корону».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Регулярно проводи разбор результатов и совершай корректирующие действия. Решая проблему - устраняй её причину на будущее. 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169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Постоянно поднимай планку себе, команде, партнерам. 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Мысли </a:t>
                      </a:r>
                      <a:r>
                        <a:rPr lang="ru-RU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инновационо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 предлагай новые способы и возможности, направленные на развитие.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362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Учись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у сильных в Компании и вне ее.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Применяй лучшие практики в своем деле. Не клонируй, а синтезируй.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394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Будь открыт для обратной связи.    Запрашивай обратную связь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Лучше сейчас на 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«4», 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чем 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на «5» НИКОГДА.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4682">
                <a:tc>
                  <a:txBody>
                    <a:bodyPr/>
                    <a:lstStyle/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Понимай и поддерживай улучшения, инициируемые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коллегами.</a:t>
                      </a:r>
                      <a:endParaRPr lang="ru-RU" sz="18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Развивай процессы ради воспроизводимого результата.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90411" y="539019"/>
            <a:ext cx="1970929" cy="1875334"/>
            <a:chOff x="2768" y="1342"/>
            <a:chExt cx="1670" cy="158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04" y="1342"/>
              <a:ext cx="1616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091" y="1342"/>
              <a:ext cx="1347" cy="1589"/>
            </a:xfrm>
            <a:custGeom>
              <a:avLst/>
              <a:gdLst>
                <a:gd name="T0" fmla="*/ 268 w 675"/>
                <a:gd name="T1" fmla="*/ 796 h 796"/>
                <a:gd name="T2" fmla="*/ 310 w 675"/>
                <a:gd name="T3" fmla="*/ 794 h 796"/>
                <a:gd name="T4" fmla="*/ 578 w 675"/>
                <a:gd name="T5" fmla="*/ 648 h 796"/>
                <a:gd name="T6" fmla="*/ 664 w 675"/>
                <a:gd name="T7" fmla="*/ 356 h 796"/>
                <a:gd name="T8" fmla="*/ 269 w 675"/>
                <a:gd name="T9" fmla="*/ 0 h 796"/>
                <a:gd name="T10" fmla="*/ 226 w 675"/>
                <a:gd name="T11" fmla="*/ 2 h 796"/>
                <a:gd name="T12" fmla="*/ 0 w 675"/>
                <a:gd name="T13" fmla="*/ 104 h 796"/>
                <a:gd name="T14" fmla="*/ 196 w 675"/>
                <a:gd name="T15" fmla="*/ 23 h 796"/>
                <a:gd name="T16" fmla="*/ 237 w 675"/>
                <a:gd name="T17" fmla="*/ 21 h 796"/>
                <a:gd name="T18" fmla="*/ 614 w 675"/>
                <a:gd name="T19" fmla="*/ 361 h 796"/>
                <a:gd name="T20" fmla="*/ 532 w 675"/>
                <a:gd name="T21" fmla="*/ 640 h 796"/>
                <a:gd name="T22" fmla="*/ 276 w 675"/>
                <a:gd name="T23" fmla="*/ 779 h 796"/>
                <a:gd name="T24" fmla="*/ 236 w 675"/>
                <a:gd name="T25" fmla="*/ 781 h 796"/>
                <a:gd name="T26" fmla="*/ 69 w 675"/>
                <a:gd name="T27" fmla="*/ 743 h 796"/>
                <a:gd name="T28" fmla="*/ 268 w 675"/>
                <a:gd name="T29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5" h="796">
                  <a:moveTo>
                    <a:pt x="268" y="796"/>
                  </a:moveTo>
                  <a:cubicBezTo>
                    <a:pt x="282" y="796"/>
                    <a:pt x="296" y="795"/>
                    <a:pt x="310" y="794"/>
                  </a:cubicBezTo>
                  <a:cubicBezTo>
                    <a:pt x="416" y="782"/>
                    <a:pt x="511" y="731"/>
                    <a:pt x="578" y="648"/>
                  </a:cubicBezTo>
                  <a:cubicBezTo>
                    <a:pt x="644" y="565"/>
                    <a:pt x="675" y="462"/>
                    <a:pt x="664" y="356"/>
                  </a:cubicBezTo>
                  <a:cubicBezTo>
                    <a:pt x="642" y="153"/>
                    <a:pt x="472" y="0"/>
                    <a:pt x="269" y="0"/>
                  </a:cubicBezTo>
                  <a:cubicBezTo>
                    <a:pt x="254" y="0"/>
                    <a:pt x="240" y="1"/>
                    <a:pt x="226" y="2"/>
                  </a:cubicBezTo>
                  <a:cubicBezTo>
                    <a:pt x="140" y="11"/>
                    <a:pt x="62" y="47"/>
                    <a:pt x="0" y="104"/>
                  </a:cubicBezTo>
                  <a:cubicBezTo>
                    <a:pt x="56" y="59"/>
                    <a:pt x="124" y="31"/>
                    <a:pt x="196" y="23"/>
                  </a:cubicBezTo>
                  <a:cubicBezTo>
                    <a:pt x="210" y="22"/>
                    <a:pt x="223" y="21"/>
                    <a:pt x="237" y="21"/>
                  </a:cubicBezTo>
                  <a:cubicBezTo>
                    <a:pt x="431" y="21"/>
                    <a:pt x="593" y="167"/>
                    <a:pt x="614" y="361"/>
                  </a:cubicBezTo>
                  <a:cubicBezTo>
                    <a:pt x="625" y="462"/>
                    <a:pt x="595" y="561"/>
                    <a:pt x="532" y="640"/>
                  </a:cubicBezTo>
                  <a:cubicBezTo>
                    <a:pt x="468" y="719"/>
                    <a:pt x="377" y="768"/>
                    <a:pt x="276" y="779"/>
                  </a:cubicBezTo>
                  <a:cubicBezTo>
                    <a:pt x="263" y="780"/>
                    <a:pt x="249" y="781"/>
                    <a:pt x="236" y="781"/>
                  </a:cubicBezTo>
                  <a:cubicBezTo>
                    <a:pt x="177" y="781"/>
                    <a:pt x="121" y="768"/>
                    <a:pt x="69" y="743"/>
                  </a:cubicBezTo>
                  <a:cubicBezTo>
                    <a:pt x="130" y="777"/>
                    <a:pt x="198" y="796"/>
                    <a:pt x="268" y="7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768" y="1464"/>
              <a:ext cx="834" cy="1094"/>
            </a:xfrm>
            <a:custGeom>
              <a:avLst/>
              <a:gdLst>
                <a:gd name="T0" fmla="*/ 125 w 418"/>
                <a:gd name="T1" fmla="*/ 143 h 548"/>
                <a:gd name="T2" fmla="*/ 374 w 418"/>
                <a:gd name="T3" fmla="*/ 7 h 548"/>
                <a:gd name="T4" fmla="*/ 418 w 418"/>
                <a:gd name="T5" fmla="*/ 5 h 548"/>
                <a:gd name="T6" fmla="*/ 359 w 418"/>
                <a:gd name="T7" fmla="*/ 0 h 548"/>
                <a:gd name="T8" fmla="*/ 323 w 418"/>
                <a:gd name="T9" fmla="*/ 2 h 548"/>
                <a:gd name="T10" fmla="*/ 20 w 418"/>
                <a:gd name="T11" fmla="*/ 381 h 548"/>
                <a:gd name="T12" fmla="*/ 84 w 418"/>
                <a:gd name="T13" fmla="*/ 548 h 548"/>
                <a:gd name="T14" fmla="*/ 45 w 418"/>
                <a:gd name="T15" fmla="*/ 416 h 548"/>
                <a:gd name="T16" fmla="*/ 125 w 418"/>
                <a:gd name="T17" fmla="*/ 14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548">
                  <a:moveTo>
                    <a:pt x="125" y="143"/>
                  </a:moveTo>
                  <a:cubicBezTo>
                    <a:pt x="187" y="66"/>
                    <a:pt x="276" y="18"/>
                    <a:pt x="374" y="7"/>
                  </a:cubicBezTo>
                  <a:cubicBezTo>
                    <a:pt x="389" y="6"/>
                    <a:pt x="403" y="5"/>
                    <a:pt x="418" y="5"/>
                  </a:cubicBezTo>
                  <a:cubicBezTo>
                    <a:pt x="398" y="2"/>
                    <a:pt x="378" y="0"/>
                    <a:pt x="359" y="0"/>
                  </a:cubicBezTo>
                  <a:cubicBezTo>
                    <a:pt x="347" y="0"/>
                    <a:pt x="335" y="1"/>
                    <a:pt x="323" y="2"/>
                  </a:cubicBezTo>
                  <a:cubicBezTo>
                    <a:pt x="136" y="22"/>
                    <a:pt x="0" y="192"/>
                    <a:pt x="20" y="381"/>
                  </a:cubicBezTo>
                  <a:cubicBezTo>
                    <a:pt x="27" y="442"/>
                    <a:pt x="49" y="499"/>
                    <a:pt x="84" y="548"/>
                  </a:cubicBezTo>
                  <a:cubicBezTo>
                    <a:pt x="63" y="507"/>
                    <a:pt x="50" y="463"/>
                    <a:pt x="45" y="416"/>
                  </a:cubicBezTo>
                  <a:cubicBezTo>
                    <a:pt x="34" y="318"/>
                    <a:pt x="63" y="221"/>
                    <a:pt x="125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8200880" y="539019"/>
            <a:ext cx="1970929" cy="1875334"/>
            <a:chOff x="2768" y="1342"/>
            <a:chExt cx="1670" cy="1589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04" y="1342"/>
              <a:ext cx="1616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091" y="1342"/>
              <a:ext cx="1347" cy="1589"/>
            </a:xfrm>
            <a:custGeom>
              <a:avLst/>
              <a:gdLst>
                <a:gd name="T0" fmla="*/ 268 w 675"/>
                <a:gd name="T1" fmla="*/ 796 h 796"/>
                <a:gd name="T2" fmla="*/ 310 w 675"/>
                <a:gd name="T3" fmla="*/ 794 h 796"/>
                <a:gd name="T4" fmla="*/ 578 w 675"/>
                <a:gd name="T5" fmla="*/ 648 h 796"/>
                <a:gd name="T6" fmla="*/ 664 w 675"/>
                <a:gd name="T7" fmla="*/ 356 h 796"/>
                <a:gd name="T8" fmla="*/ 269 w 675"/>
                <a:gd name="T9" fmla="*/ 0 h 796"/>
                <a:gd name="T10" fmla="*/ 226 w 675"/>
                <a:gd name="T11" fmla="*/ 2 h 796"/>
                <a:gd name="T12" fmla="*/ 0 w 675"/>
                <a:gd name="T13" fmla="*/ 104 h 796"/>
                <a:gd name="T14" fmla="*/ 196 w 675"/>
                <a:gd name="T15" fmla="*/ 23 h 796"/>
                <a:gd name="T16" fmla="*/ 237 w 675"/>
                <a:gd name="T17" fmla="*/ 21 h 796"/>
                <a:gd name="T18" fmla="*/ 614 w 675"/>
                <a:gd name="T19" fmla="*/ 361 h 796"/>
                <a:gd name="T20" fmla="*/ 532 w 675"/>
                <a:gd name="T21" fmla="*/ 640 h 796"/>
                <a:gd name="T22" fmla="*/ 276 w 675"/>
                <a:gd name="T23" fmla="*/ 779 h 796"/>
                <a:gd name="T24" fmla="*/ 236 w 675"/>
                <a:gd name="T25" fmla="*/ 781 h 796"/>
                <a:gd name="T26" fmla="*/ 69 w 675"/>
                <a:gd name="T27" fmla="*/ 743 h 796"/>
                <a:gd name="T28" fmla="*/ 268 w 675"/>
                <a:gd name="T29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5" h="796">
                  <a:moveTo>
                    <a:pt x="268" y="796"/>
                  </a:moveTo>
                  <a:cubicBezTo>
                    <a:pt x="282" y="796"/>
                    <a:pt x="296" y="795"/>
                    <a:pt x="310" y="794"/>
                  </a:cubicBezTo>
                  <a:cubicBezTo>
                    <a:pt x="416" y="782"/>
                    <a:pt x="511" y="731"/>
                    <a:pt x="578" y="648"/>
                  </a:cubicBezTo>
                  <a:cubicBezTo>
                    <a:pt x="644" y="565"/>
                    <a:pt x="675" y="462"/>
                    <a:pt x="664" y="356"/>
                  </a:cubicBezTo>
                  <a:cubicBezTo>
                    <a:pt x="642" y="153"/>
                    <a:pt x="472" y="0"/>
                    <a:pt x="269" y="0"/>
                  </a:cubicBezTo>
                  <a:cubicBezTo>
                    <a:pt x="254" y="0"/>
                    <a:pt x="240" y="1"/>
                    <a:pt x="226" y="2"/>
                  </a:cubicBezTo>
                  <a:cubicBezTo>
                    <a:pt x="140" y="11"/>
                    <a:pt x="62" y="47"/>
                    <a:pt x="0" y="104"/>
                  </a:cubicBezTo>
                  <a:cubicBezTo>
                    <a:pt x="56" y="59"/>
                    <a:pt x="124" y="31"/>
                    <a:pt x="196" y="23"/>
                  </a:cubicBezTo>
                  <a:cubicBezTo>
                    <a:pt x="210" y="22"/>
                    <a:pt x="223" y="21"/>
                    <a:pt x="237" y="21"/>
                  </a:cubicBezTo>
                  <a:cubicBezTo>
                    <a:pt x="431" y="21"/>
                    <a:pt x="593" y="167"/>
                    <a:pt x="614" y="361"/>
                  </a:cubicBezTo>
                  <a:cubicBezTo>
                    <a:pt x="625" y="462"/>
                    <a:pt x="595" y="561"/>
                    <a:pt x="532" y="640"/>
                  </a:cubicBezTo>
                  <a:cubicBezTo>
                    <a:pt x="468" y="719"/>
                    <a:pt x="377" y="768"/>
                    <a:pt x="276" y="779"/>
                  </a:cubicBezTo>
                  <a:cubicBezTo>
                    <a:pt x="263" y="780"/>
                    <a:pt x="249" y="781"/>
                    <a:pt x="236" y="781"/>
                  </a:cubicBezTo>
                  <a:cubicBezTo>
                    <a:pt x="177" y="781"/>
                    <a:pt x="121" y="768"/>
                    <a:pt x="69" y="743"/>
                  </a:cubicBezTo>
                  <a:cubicBezTo>
                    <a:pt x="130" y="777"/>
                    <a:pt x="198" y="796"/>
                    <a:pt x="268" y="7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768" y="1464"/>
              <a:ext cx="834" cy="1094"/>
            </a:xfrm>
            <a:custGeom>
              <a:avLst/>
              <a:gdLst>
                <a:gd name="T0" fmla="*/ 125 w 418"/>
                <a:gd name="T1" fmla="*/ 143 h 548"/>
                <a:gd name="T2" fmla="*/ 374 w 418"/>
                <a:gd name="T3" fmla="*/ 7 h 548"/>
                <a:gd name="T4" fmla="*/ 418 w 418"/>
                <a:gd name="T5" fmla="*/ 5 h 548"/>
                <a:gd name="T6" fmla="*/ 359 w 418"/>
                <a:gd name="T7" fmla="*/ 0 h 548"/>
                <a:gd name="T8" fmla="*/ 323 w 418"/>
                <a:gd name="T9" fmla="*/ 2 h 548"/>
                <a:gd name="T10" fmla="*/ 20 w 418"/>
                <a:gd name="T11" fmla="*/ 381 h 548"/>
                <a:gd name="T12" fmla="*/ 84 w 418"/>
                <a:gd name="T13" fmla="*/ 548 h 548"/>
                <a:gd name="T14" fmla="*/ 45 w 418"/>
                <a:gd name="T15" fmla="*/ 416 h 548"/>
                <a:gd name="T16" fmla="*/ 125 w 418"/>
                <a:gd name="T17" fmla="*/ 14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548">
                  <a:moveTo>
                    <a:pt x="125" y="143"/>
                  </a:moveTo>
                  <a:cubicBezTo>
                    <a:pt x="187" y="66"/>
                    <a:pt x="276" y="18"/>
                    <a:pt x="374" y="7"/>
                  </a:cubicBezTo>
                  <a:cubicBezTo>
                    <a:pt x="389" y="6"/>
                    <a:pt x="403" y="5"/>
                    <a:pt x="418" y="5"/>
                  </a:cubicBezTo>
                  <a:cubicBezTo>
                    <a:pt x="398" y="2"/>
                    <a:pt x="378" y="0"/>
                    <a:pt x="359" y="0"/>
                  </a:cubicBezTo>
                  <a:cubicBezTo>
                    <a:pt x="347" y="0"/>
                    <a:pt x="335" y="1"/>
                    <a:pt x="323" y="2"/>
                  </a:cubicBezTo>
                  <a:cubicBezTo>
                    <a:pt x="136" y="22"/>
                    <a:pt x="0" y="192"/>
                    <a:pt x="20" y="381"/>
                  </a:cubicBezTo>
                  <a:cubicBezTo>
                    <a:pt x="27" y="442"/>
                    <a:pt x="49" y="499"/>
                    <a:pt x="84" y="548"/>
                  </a:cubicBezTo>
                  <a:cubicBezTo>
                    <a:pt x="63" y="507"/>
                    <a:pt x="50" y="463"/>
                    <a:pt x="45" y="416"/>
                  </a:cubicBezTo>
                  <a:cubicBezTo>
                    <a:pt x="34" y="318"/>
                    <a:pt x="63" y="221"/>
                    <a:pt x="125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680578" y="1029230"/>
            <a:ext cx="147829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Развивай</a:t>
            </a: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себя</a:t>
            </a:r>
            <a:endParaRPr lang="ru-RU" sz="2600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05150" y="1087019"/>
            <a:ext cx="164500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Развивай</a:t>
            </a:r>
          </a:p>
          <a:p>
            <a:pPr algn="ctr"/>
            <a:r>
              <a:rPr lang="ru-RU" sz="2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компанию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15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7048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39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C9DEBB-5F8A-4A00-B24D-3B59DB9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" y="251557"/>
            <a:ext cx="1359411" cy="1371603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8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2528534"/>
            <a:ext cx="5828561" cy="40959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F3E76E"/>
              </a:buClr>
              <a:buSzPct val="25000"/>
              <a:buFont typeface="Impact"/>
              <a:buNone/>
            </a:pPr>
            <a:r>
              <a:rPr lang="ru-RU" sz="19900" b="0" i="0" u="none" strike="noStrike" cap="none" dirty="0">
                <a:solidFill>
                  <a:srgbClr val="1B2C83"/>
                </a:solidFill>
                <a:latin typeface="Impact"/>
                <a:ea typeface="Impact"/>
                <a:cs typeface="Impact"/>
                <a:sym typeface="Impact"/>
              </a:rPr>
              <a:t>НАШ</a:t>
            </a:r>
            <a:r>
              <a:rPr lang="ru-RU" sz="13800" b="0" i="0" u="none" strike="noStrike" cap="none" dirty="0">
                <a:solidFill>
                  <a:srgbClr val="1B2C8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13800" b="0" i="0" u="none" strike="noStrike" cap="none" dirty="0">
                <a:solidFill>
                  <a:srgbClr val="1B2C8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11500" b="0" i="0" u="none" strike="noStrike" cap="none" dirty="0">
                <a:solidFill>
                  <a:srgbClr val="1B2C83"/>
                </a:solidFill>
                <a:latin typeface="Impact"/>
                <a:ea typeface="Impact"/>
                <a:cs typeface="Impact"/>
                <a:sym typeface="Impact"/>
              </a:rPr>
              <a:t>ЧЕЛОВЕК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-2" r="61058"/>
          <a:stretch/>
        </p:blipFill>
        <p:spPr>
          <a:xfrm rot="244293">
            <a:off x="8827690" y="3570327"/>
            <a:ext cx="550973" cy="517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6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Shape 91"/>
          <p:cNvGraphicFramePr/>
          <p:nvPr/>
        </p:nvGraphicFramePr>
        <p:xfrm>
          <a:off x="166804" y="714495"/>
          <a:ext cx="11877025" cy="5684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37950"/>
                <a:gridCol w="7539075"/>
              </a:tblGrid>
              <a:tr h="73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9"/>
                        </a:buClr>
                        <a:buSzPct val="25000"/>
                        <a:buFont typeface="Impact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ВОВЛЕЧЕН</a:t>
                      </a:r>
                    </a:p>
                  </a:txBody>
                  <a:tcPr marL="91450" marR="91450" marT="45725" marB="45725">
                    <a:solidFill>
                      <a:srgbClr val="7A9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Проактивно участвует в жизни компании / функции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 принятым задачам относится как к важным лично для себя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Приносит новые идеи, развивает идеи коллег, дополняет задачу лучшим решением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Сам проявляет инициативу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Noto Sans Symbols"/>
                        <a:buNone/>
                      </a:pPr>
                      <a:endParaRPr sz="19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7A9FC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6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ПРАВИЛЬНО ОТНОСИТСЯ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6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К РЕЗУЛЬТАТУ</a:t>
                      </a:r>
                    </a:p>
                  </a:txBody>
                  <a:tcPr marL="91450" marR="91450" marT="45725" marB="45725">
                    <a:solidFill>
                      <a:srgbClr val="528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Берет ответственность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Ищет и находит точки личного влияния на получение результата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Обсуждает и анализирует себя, а не других и обстоятельства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Активно преодолевает барьеры на пути к результату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ans Symbols"/>
                        <a:buNone/>
                      </a:pPr>
                      <a:endParaRPr sz="19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5284B5"/>
                    </a:solidFill>
                  </a:tcPr>
                </a:tc>
              </a:tr>
              <a:tr h="65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6"/>
                        </a:buClr>
                        <a:buSzPct val="25000"/>
                        <a:buFont typeface="Impact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WALK THE TALK</a:t>
                      </a:r>
                    </a:p>
                  </a:txBody>
                  <a:tcPr marL="91450" marR="91450" marT="45725" marB="45725">
                    <a:solidFill>
                      <a:srgbClr val="7A9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Делает то, о чем говорит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Всегда реализует договоренности и принятые задачи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«А давайте» переводит в конкретный план действий</a:t>
                      </a:r>
                      <a:r>
                        <a:rPr lang="ru-RU" sz="1900">
                          <a:solidFill>
                            <a:schemeClr val="lt1"/>
                          </a:solidFill>
                        </a:rPr>
                        <a:t>,</a:t>
                      </a:r>
                    </a:p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реализует его</a:t>
                      </a:r>
                    </a:p>
                  </a:txBody>
                  <a:tcPr marL="91450" marR="91450" marT="45725" marB="45725" anchor="ctr">
                    <a:solidFill>
                      <a:srgbClr val="7A9FC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6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WALK </a:t>
                      </a:r>
                      <a:r>
                        <a:rPr lang="ru-RU" sz="3200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THE</a:t>
                      </a: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6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EXTRA MILE</a:t>
                      </a:r>
                    </a:p>
                  </a:txBody>
                  <a:tcPr marL="91450" marR="91450" marT="45725" marB="45725">
                    <a:solidFill>
                      <a:srgbClr val="528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>
                          <a:solidFill>
                            <a:schemeClr val="lt1"/>
                          </a:solidFill>
                        </a:rPr>
                        <a:t>Дожимает задачи до 100% результата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b="0" u="none" strike="noStrike" cap="none">
                          <a:solidFill>
                            <a:schemeClr val="lt1"/>
                          </a:solidFill>
                        </a:rPr>
                        <a:t>Делает немного больше и лучше, чем ожидалось</a:t>
                      </a:r>
                    </a:p>
                  </a:txBody>
                  <a:tcPr marL="91450" marR="91450" marT="45725" marB="45725" anchor="ctr">
                    <a:solidFill>
                      <a:srgbClr val="5284B5"/>
                    </a:solidFill>
                  </a:tcPr>
                </a:tc>
              </a:tr>
            </a:tbl>
          </a:graphicData>
        </a:graphic>
      </p:graphicFrame>
      <p:sp>
        <p:nvSpPr>
          <p:cNvPr id="92" name="Shape 92"/>
          <p:cNvSpPr/>
          <p:nvPr/>
        </p:nvSpPr>
        <p:spPr>
          <a:xfrm>
            <a:off x="166804" y="52898"/>
            <a:ext cx="280717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6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НАШ ЧЕЛОВЕК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686296" y="52898"/>
            <a:ext cx="6511522" cy="661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ru-RU" sz="36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ПОСТУПАЕТ ТАК:</a:t>
            </a:r>
          </a:p>
        </p:txBody>
      </p:sp>
    </p:spTree>
    <p:extLst>
      <p:ext uri="{BB962C8B-B14F-4D97-AF65-F5344CB8AC3E}">
        <p14:creationId xmlns:p14="http://schemas.microsoft.com/office/powerpoint/2010/main" val="15972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Shape 98"/>
          <p:cNvGraphicFramePr/>
          <p:nvPr/>
        </p:nvGraphicFramePr>
        <p:xfrm>
          <a:off x="166804" y="714495"/>
          <a:ext cx="11877050" cy="56693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78300"/>
                <a:gridCol w="7498750"/>
              </a:tblGrid>
              <a:tr h="73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9"/>
                        </a:buClr>
                        <a:buSzPct val="25000"/>
                        <a:buFont typeface="Impact"/>
                        <a:buNone/>
                      </a:pPr>
                      <a:r>
                        <a:rPr lang="ru-RU" sz="3200" b="0" u="none" strike="noStrike" cap="none">
                          <a:solidFill>
                            <a:srgbClr val="F8ED79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ПРОЯВЛЯЕТ МАГИЧЕСКОЕ И ГЕРОИЧЕСКОЕ МЫШЛЕНИЕ</a:t>
                      </a:r>
                    </a:p>
                  </a:txBody>
                  <a:tcPr marL="91450" marR="91450" marT="45725" marB="45725">
                    <a:solidFill>
                      <a:srgbClr val="7A9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Открыт новым идеям, инициативам, снимает фильтры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Не стандартно подходит к решению сложных задач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Воодушевленно принимает новые задачи и цели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Вовлекает в поиск решения коллег, расширяет поле сбора информации для лучшего решения</a:t>
                      </a:r>
                    </a:p>
                    <a:p>
                      <a:pPr marR="0" lvl="0" algn="l" rtl="0">
                        <a:spcBef>
                          <a:spcPts val="0"/>
                        </a:spcBef>
                        <a:buNone/>
                      </a:pPr>
                      <a:endParaRPr sz="6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7A9FC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6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ЕГО МОТИВАТОР - </a:t>
                      </a:r>
                      <a:r>
                        <a:rPr lang="ru-RU" sz="3200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СОЗИДАНИЕ</a:t>
                      </a:r>
                    </a:p>
                  </a:txBody>
                  <a:tcPr marL="91450" marR="91450" marT="45725" marB="45725">
                    <a:solidFill>
                      <a:srgbClr val="528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Любит свое дело, болеет за успех функции и всей Компании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Направляет энергию на созидание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Уважает себя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Уважает коллег</a:t>
                      </a:r>
                    </a:p>
                  </a:txBody>
                  <a:tcPr marL="91450" marR="91450" marT="45725" marB="45725" anchor="ctr">
                    <a:solidFill>
                      <a:srgbClr val="5284B5"/>
                    </a:solidFill>
                  </a:tcPr>
                </a:tc>
              </a:tr>
              <a:tr h="65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6"/>
                        </a:buClr>
                        <a:buSzPct val="25000"/>
                        <a:buFont typeface="Impact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ОТДАЕТ ЭНЕРГИЮ</a:t>
                      </a:r>
                    </a:p>
                  </a:txBody>
                  <a:tcPr marL="91450" marR="91450" marT="45725" marB="45725">
                    <a:solidFill>
                      <a:srgbClr val="7A9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Строит общение с коллегами по принципу «Отдачи и обмена энергией»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Делится опытом, настроен на сотрудничество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Помогает и поддерживает колег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Сразу и полностью включен в задачу (Full On) и заряжен вплоть до достижения результата</a:t>
                      </a:r>
                    </a:p>
                  </a:txBody>
                  <a:tcPr marL="91450" marR="91450" marT="45725" marB="45725" anchor="ctr">
                    <a:solidFill>
                      <a:srgbClr val="7A9FC8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8ED76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3200" u="none" strike="noStrike" cap="none">
                          <a:solidFill>
                            <a:srgbClr val="F8ED76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РАСТЕТ</a:t>
                      </a:r>
                    </a:p>
                  </a:txBody>
                  <a:tcPr marL="91450" marR="91450" marT="45725" marB="45725">
                    <a:solidFill>
                      <a:srgbClr val="528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Понимает и принимает сложные задачи как свой основной источник развития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Noto Sans Symbols"/>
                        <a:buChar char="✓"/>
                      </a:pPr>
                      <a:r>
                        <a:rPr lang="ru-RU" sz="1900" u="none" strike="noStrike" cap="none">
                          <a:solidFill>
                            <a:schemeClr val="lt1"/>
                          </a:solidFill>
                        </a:rPr>
                        <a:t>Понимает, что делал, что получил, что можно улучшить и улучшает</a:t>
                      </a:r>
                    </a:p>
                  </a:txBody>
                  <a:tcPr marL="91450" marR="91450" marT="45725" marB="45725" anchor="ctr">
                    <a:solidFill>
                      <a:srgbClr val="5284B5"/>
                    </a:solidFill>
                  </a:tcPr>
                </a:tc>
              </a:tr>
            </a:tbl>
          </a:graphicData>
        </a:graphic>
      </p:graphicFrame>
      <p:sp>
        <p:nvSpPr>
          <p:cNvPr id="99" name="Shape 99"/>
          <p:cNvSpPr/>
          <p:nvPr/>
        </p:nvSpPr>
        <p:spPr>
          <a:xfrm>
            <a:off x="166804" y="52898"/>
            <a:ext cx="280717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6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НАШ ЧЕЛОВЕК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686296" y="52898"/>
            <a:ext cx="6511522" cy="661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ru-RU" sz="36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ПОСТУПАЕТ ТАК:</a:t>
            </a:r>
          </a:p>
        </p:txBody>
      </p:sp>
    </p:spTree>
    <p:extLst>
      <p:ext uri="{BB962C8B-B14F-4D97-AF65-F5344CB8AC3E}">
        <p14:creationId xmlns:p14="http://schemas.microsoft.com/office/powerpoint/2010/main" val="26968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49382" y="5440563"/>
          <a:ext cx="8277101" cy="774682"/>
        </p:xfrm>
        <a:graphic>
          <a:graphicData uri="http://schemas.openxmlformats.org/drawingml/2006/table">
            <a:tbl>
              <a:tblPr/>
              <a:tblGrid>
                <a:gridCol w="8277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4682"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084" marR="9084" marT="908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E1D725A9963C445AC4CB2BA4D871DBE" ma:contentTypeVersion="0" ma:contentTypeDescription="Создание документа." ma:contentTypeScope="" ma:versionID="98e14f7abd4a7111d99a4c1398a340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9186b3c5c50e8c65c600df51fb598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5EBB66-CC40-4037-A897-88101C2DF9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D8C839-3B61-439D-BE02-9E78CC93B5ED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02E920-E6C1-4DFE-BF00-EFA86360C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1442</Words>
  <Application>Microsoft Office PowerPoint</Application>
  <PresentationFormat>Широкоэкранный</PresentationFormat>
  <Paragraphs>366</Paragraphs>
  <Slides>33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Impact</vt:lpstr>
      <vt:lpstr>Noto Sans Symbols</vt:lpstr>
      <vt:lpstr>Verdana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 ЧЕЛОВЕК</vt:lpstr>
      <vt:lpstr>Презентация PowerPoint</vt:lpstr>
      <vt:lpstr>Презентация PowerPoint</vt:lpstr>
      <vt:lpstr>Презентация PowerPoint</vt:lpstr>
      <vt:lpstr>МЫ ЗАФИКСИРОВАЛИ СУЩЕСТВЕННЫЕ РАЗРЫВЫ МЕЖДУ САМООЦЕНКОЙ КОМПАНИИ КАК ОНА ЕСТЬ И ТЕМ КАКИМИ МЫ ХОТИМ БЫТЬ </vt:lpstr>
      <vt:lpstr>Решение амбассадоров: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Пылева Анастасия</dc:creator>
  <cp:lastModifiedBy>Северюхина Елена Сергеевна</cp:lastModifiedBy>
  <cp:revision>135</cp:revision>
  <dcterms:created xsi:type="dcterms:W3CDTF">2017-11-24T14:19:08Z</dcterms:created>
  <dcterms:modified xsi:type="dcterms:W3CDTF">2018-04-24T09:27:59Z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0x0101000E1D725A9963C445AC4CB2BA4D871DBE</vt:lpwstr>
  </property>
</Properties>
</file>