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sldIdLst>
    <p:sldId id="256" r:id="rId2"/>
    <p:sldId id="257" r:id="rId3"/>
    <p:sldId id="259" r:id="rId4"/>
    <p:sldId id="258" r:id="rId5"/>
    <p:sldId id="260" r:id="rId6"/>
    <p:sldId id="261" r:id="rId7"/>
  </p:sldIdLst>
  <p:sldSz cx="9144000" cy="6858000" type="screen4x3"/>
  <p:notesSz cx="6858000" cy="9144000"/>
  <p:defaultTextStyle>
    <a:defPPr>
      <a:defRPr lang="it-IT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CC00"/>
    <a:srgbClr val="FF822D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0"/>
    <p:restoredTop sz="94600"/>
  </p:normalViewPr>
  <p:slideViewPr>
    <p:cSldViewPr>
      <p:cViewPr varScale="1">
        <p:scale>
          <a:sx n="50" d="100"/>
          <a:sy n="50" d="100"/>
        </p:scale>
        <p:origin x="-90" y="-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165" name="Group 21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6161" name="Freeform 17" descr="CITTEXT"/>
            <p:cNvSpPr>
              <a:spLocks/>
            </p:cNvSpPr>
            <p:nvPr/>
          </p:nvSpPr>
          <p:spPr bwMode="auto">
            <a:xfrm>
              <a:off x="0" y="0"/>
              <a:ext cx="1824" cy="4320"/>
            </a:xfrm>
            <a:custGeom>
              <a:avLst/>
              <a:gdLst/>
              <a:ahLst/>
              <a:cxnLst>
                <a:cxn ang="0">
                  <a:pos x="0" y="3840"/>
                </a:cxn>
                <a:cxn ang="0">
                  <a:pos x="0" y="0"/>
                </a:cxn>
                <a:cxn ang="0">
                  <a:pos x="1824" y="0"/>
                </a:cxn>
                <a:cxn ang="0">
                  <a:pos x="583" y="3840"/>
                </a:cxn>
                <a:cxn ang="0">
                  <a:pos x="0" y="3840"/>
                </a:cxn>
              </a:cxnLst>
              <a:rect l="0" t="0" r="r" b="b"/>
              <a:pathLst>
                <a:path w="1824" h="3840">
                  <a:moveTo>
                    <a:pt x="0" y="3840"/>
                  </a:moveTo>
                  <a:lnTo>
                    <a:pt x="0" y="0"/>
                  </a:lnTo>
                  <a:lnTo>
                    <a:pt x="1824" y="0"/>
                  </a:lnTo>
                  <a:cubicBezTo>
                    <a:pt x="74" y="1204"/>
                    <a:pt x="465" y="3655"/>
                    <a:pt x="583" y="3840"/>
                  </a:cubicBezTo>
                  <a:cubicBezTo>
                    <a:pt x="291" y="3840"/>
                    <a:pt x="0" y="3840"/>
                    <a:pt x="0" y="3840"/>
                  </a:cubicBezTo>
                  <a:close/>
                </a:path>
              </a:pathLst>
            </a:custGeom>
            <a:blipFill dpi="0" rotWithShape="0">
              <a:blip r:embed="rId2" cstate="print"/>
              <a:srcRect/>
              <a:tile tx="0" ty="0" sx="100000" sy="100000" flip="none" algn="tl"/>
            </a:blip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151" name="Rectangle 7"/>
            <p:cNvSpPr>
              <a:spLocks noChangeArrowheads="1"/>
            </p:cNvSpPr>
            <p:nvPr/>
          </p:nvSpPr>
          <p:spPr bwMode="ltGray">
            <a:xfrm>
              <a:off x="1008" y="0"/>
              <a:ext cx="4752" cy="24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pic>
          <p:nvPicPr>
            <p:cNvPr id="6152" name="Picture 8" descr="CITBANND"/>
            <p:cNvPicPr>
              <a:picLocks noChangeAspect="1" noChangeArrowheads="1"/>
            </p:cNvPicPr>
            <p:nvPr/>
          </p:nvPicPr>
          <p:blipFill>
            <a:blip r:embed="rId3" cstate="print"/>
            <a:srcRect l="30666" r="5334" b="86667"/>
            <a:stretch>
              <a:fillRect/>
            </a:stretch>
          </p:blipFill>
          <p:spPr bwMode="auto">
            <a:xfrm>
              <a:off x="1584" y="0"/>
              <a:ext cx="4176" cy="87"/>
            </a:xfrm>
            <a:prstGeom prst="rect">
              <a:avLst/>
            </a:prstGeom>
            <a:noFill/>
          </p:spPr>
        </p:pic>
        <p:sp>
          <p:nvSpPr>
            <p:cNvPr id="6153" name="Rectangle 9"/>
            <p:cNvSpPr>
              <a:spLocks noChangeArrowheads="1"/>
            </p:cNvSpPr>
            <p:nvPr/>
          </p:nvSpPr>
          <p:spPr bwMode="auto">
            <a:xfrm>
              <a:off x="1008" y="240"/>
              <a:ext cx="4752" cy="48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grpSp>
          <p:nvGrpSpPr>
            <p:cNvPr id="6164" name="Group 20"/>
            <p:cNvGrpSpPr>
              <a:grpSpLocks/>
            </p:cNvGrpSpPr>
            <p:nvPr userDrawn="1"/>
          </p:nvGrpSpPr>
          <p:grpSpPr bwMode="auto">
            <a:xfrm>
              <a:off x="0" y="2256"/>
              <a:ext cx="3642" cy="94"/>
              <a:chOff x="0" y="2256"/>
              <a:chExt cx="3642" cy="94"/>
            </a:xfrm>
          </p:grpSpPr>
          <p:sp>
            <p:nvSpPr>
              <p:cNvPr id="6154" name="Freeform 10"/>
              <p:cNvSpPr>
                <a:spLocks/>
              </p:cNvSpPr>
              <p:nvPr/>
            </p:nvSpPr>
            <p:spPr bwMode="auto">
              <a:xfrm>
                <a:off x="0" y="2310"/>
                <a:ext cx="3642" cy="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3642" y="0"/>
                  </a:cxn>
                </a:cxnLst>
                <a:rect l="0" t="0" r="r" b="b"/>
                <a:pathLst>
                  <a:path w="3642" h="1">
                    <a:moveTo>
                      <a:pt x="0" y="0"/>
                    </a:moveTo>
                    <a:lnTo>
                      <a:pt x="3642" y="0"/>
                    </a:lnTo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grpSp>
            <p:nvGrpSpPr>
              <p:cNvPr id="6159" name="Group 15"/>
              <p:cNvGrpSpPr>
                <a:grpSpLocks/>
              </p:cNvGrpSpPr>
              <p:nvPr/>
            </p:nvGrpSpPr>
            <p:grpSpPr bwMode="auto">
              <a:xfrm>
                <a:off x="960" y="2256"/>
                <a:ext cx="1678" cy="94"/>
                <a:chOff x="419" y="1193"/>
                <a:chExt cx="1678" cy="94"/>
              </a:xfrm>
            </p:grpSpPr>
            <p:sp>
              <p:nvSpPr>
                <p:cNvPr id="6155" name="Oval 11"/>
                <p:cNvSpPr>
                  <a:spLocks noChangeArrowheads="1"/>
                </p:cNvSpPr>
                <p:nvPr userDrawn="1"/>
              </p:nvSpPr>
              <p:spPr bwMode="auto">
                <a:xfrm>
                  <a:off x="419" y="1193"/>
                  <a:ext cx="94" cy="94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shade val="60784"/>
                        <a:invGamma/>
                      </a:schemeClr>
                    </a:gs>
                  </a:gsLst>
                  <a:lin ang="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6156" name="Oval 12"/>
                <p:cNvSpPr>
                  <a:spLocks noChangeArrowheads="1"/>
                </p:cNvSpPr>
                <p:nvPr userDrawn="1"/>
              </p:nvSpPr>
              <p:spPr bwMode="auto">
                <a:xfrm>
                  <a:off x="947" y="1193"/>
                  <a:ext cx="94" cy="94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shade val="60784"/>
                        <a:invGamma/>
                      </a:schemeClr>
                    </a:gs>
                  </a:gsLst>
                  <a:lin ang="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6157" name="Oval 13"/>
                <p:cNvSpPr>
                  <a:spLocks noChangeArrowheads="1"/>
                </p:cNvSpPr>
                <p:nvPr userDrawn="1"/>
              </p:nvSpPr>
              <p:spPr bwMode="auto">
                <a:xfrm>
                  <a:off x="1475" y="1193"/>
                  <a:ext cx="94" cy="94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shade val="60784"/>
                        <a:invGamma/>
                      </a:schemeClr>
                    </a:gs>
                  </a:gsLst>
                  <a:lin ang="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6158" name="Oval 14"/>
                <p:cNvSpPr>
                  <a:spLocks noChangeArrowheads="1"/>
                </p:cNvSpPr>
                <p:nvPr userDrawn="1"/>
              </p:nvSpPr>
              <p:spPr bwMode="auto">
                <a:xfrm>
                  <a:off x="2003" y="1193"/>
                  <a:ext cx="94" cy="94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shade val="60784"/>
                        <a:invGamma/>
                      </a:schemeClr>
                    </a:gs>
                  </a:gsLst>
                  <a:lin ang="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</p:grpSp>
      </p:grpSp>
      <p:sp>
        <p:nvSpPr>
          <p:cNvPr id="61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057400"/>
            <a:ext cx="77724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524000" y="40386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149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E10E5600-DC14-4700-BF8B-DF98D95EE7FA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9E2A960-B5E1-4C97-B138-559EB0B5FBED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362700" y="609600"/>
            <a:ext cx="1943100" cy="56388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609600"/>
            <a:ext cx="5676900" cy="56388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E08EC37-23D6-4262-B6A8-9303469CA29C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F621F08-2D02-4956-93FA-E655E993A712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2538A29-2891-4535-8FF2-BF0EC1641660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33400" y="21336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495800" y="21336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A8CCC09-6DB3-4BA1-9438-3257429E780E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F48D8D6-5BA4-4DF3-B20B-4FCDDA51A035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520947F-F6E6-4719-9068-C7E47FC8FAD3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F1ED387-E644-4F30-90EB-2B4CD1863FFA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A589B20-717A-419F-AD9E-AC56D0A41BDE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20FC8AC-E342-4FCC-9C9C-9E909D52A1D0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39" name="Group 15"/>
          <p:cNvGrpSpPr>
            <a:grpSpLocks/>
          </p:cNvGrpSpPr>
          <p:nvPr/>
        </p:nvGrpSpPr>
        <p:grpSpPr bwMode="auto">
          <a:xfrm>
            <a:off x="152400" y="0"/>
            <a:ext cx="8991600" cy="6858000"/>
            <a:chOff x="96" y="0"/>
            <a:chExt cx="5664" cy="4320"/>
          </a:xfrm>
        </p:grpSpPr>
        <p:sp>
          <p:nvSpPr>
            <p:cNvPr id="1031" name="Rectangle 7"/>
            <p:cNvSpPr>
              <a:spLocks noChangeArrowheads="1"/>
            </p:cNvSpPr>
            <p:nvPr userDrawn="1"/>
          </p:nvSpPr>
          <p:spPr bwMode="ltGray">
            <a:xfrm>
              <a:off x="1008" y="0"/>
              <a:ext cx="4752" cy="24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pic>
          <p:nvPicPr>
            <p:cNvPr id="1032" name="Picture 8" descr="CITBANND"/>
            <p:cNvPicPr>
              <a:picLocks noChangeAspect="1" noChangeArrowheads="1"/>
            </p:cNvPicPr>
            <p:nvPr userDrawn="1"/>
          </p:nvPicPr>
          <p:blipFill>
            <a:blip r:embed="rId13" cstate="print"/>
            <a:srcRect l="30666" r="5334" b="86667"/>
            <a:stretch>
              <a:fillRect/>
            </a:stretch>
          </p:blipFill>
          <p:spPr bwMode="auto">
            <a:xfrm>
              <a:off x="1584" y="0"/>
              <a:ext cx="4176" cy="87"/>
            </a:xfrm>
            <a:prstGeom prst="rect">
              <a:avLst/>
            </a:prstGeom>
            <a:noFill/>
          </p:spPr>
        </p:pic>
        <p:sp>
          <p:nvSpPr>
            <p:cNvPr id="1033" name="Rectangle 9"/>
            <p:cNvSpPr>
              <a:spLocks noChangeArrowheads="1"/>
            </p:cNvSpPr>
            <p:nvPr userDrawn="1"/>
          </p:nvSpPr>
          <p:spPr bwMode="auto">
            <a:xfrm>
              <a:off x="1008" y="240"/>
              <a:ext cx="4752" cy="48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34" name="Freeform 10"/>
            <p:cNvSpPr>
              <a:spLocks/>
            </p:cNvSpPr>
            <p:nvPr userDrawn="1"/>
          </p:nvSpPr>
          <p:spPr bwMode="auto">
            <a:xfrm>
              <a:off x="96" y="1248"/>
              <a:ext cx="4320" cy="3072"/>
            </a:xfrm>
            <a:custGeom>
              <a:avLst/>
              <a:gdLst/>
              <a:ahLst/>
              <a:cxnLst>
                <a:cxn ang="0">
                  <a:pos x="0" y="3264"/>
                </a:cxn>
                <a:cxn ang="0">
                  <a:pos x="0" y="0"/>
                </a:cxn>
                <a:cxn ang="0">
                  <a:pos x="4320" y="0"/>
                </a:cxn>
              </a:cxnLst>
              <a:rect l="0" t="0" r="r" b="b"/>
              <a:pathLst>
                <a:path w="4320" h="3264">
                  <a:moveTo>
                    <a:pt x="0" y="3264"/>
                  </a:moveTo>
                  <a:lnTo>
                    <a:pt x="0" y="0"/>
                  </a:lnTo>
                  <a:lnTo>
                    <a:pt x="4320" y="0"/>
                  </a:lnTo>
                </a:path>
              </a:pathLst>
            </a:custGeom>
            <a:noFill/>
            <a:ln w="9525">
              <a:solidFill>
                <a:schemeClr val="accent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35" name="Oval 11"/>
            <p:cNvSpPr>
              <a:spLocks noChangeArrowheads="1"/>
            </p:cNvSpPr>
            <p:nvPr userDrawn="1"/>
          </p:nvSpPr>
          <p:spPr bwMode="auto">
            <a:xfrm>
              <a:off x="419" y="1193"/>
              <a:ext cx="94" cy="94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60784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36" name="Oval 12"/>
            <p:cNvSpPr>
              <a:spLocks noChangeArrowheads="1"/>
            </p:cNvSpPr>
            <p:nvPr userDrawn="1"/>
          </p:nvSpPr>
          <p:spPr bwMode="auto">
            <a:xfrm>
              <a:off x="947" y="1193"/>
              <a:ext cx="94" cy="94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60784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37" name="Oval 13"/>
            <p:cNvSpPr>
              <a:spLocks noChangeArrowheads="1"/>
            </p:cNvSpPr>
            <p:nvPr userDrawn="1"/>
          </p:nvSpPr>
          <p:spPr bwMode="auto">
            <a:xfrm>
              <a:off x="1475" y="1193"/>
              <a:ext cx="94" cy="94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60784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38" name="Oval 14"/>
            <p:cNvSpPr>
              <a:spLocks noChangeArrowheads="1"/>
            </p:cNvSpPr>
            <p:nvPr userDrawn="1"/>
          </p:nvSpPr>
          <p:spPr bwMode="auto">
            <a:xfrm>
              <a:off x="2003" y="1193"/>
              <a:ext cx="94" cy="94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60784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21336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334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400">
                <a:cs typeface="+mn-cs"/>
              </a:defRPr>
            </a:lvl1pPr>
          </a:lstStyle>
          <a:p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971800" y="64008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0" hangingPunct="0">
              <a:defRPr sz="1400">
                <a:cs typeface="+mn-cs"/>
              </a:defRPr>
            </a:lvl1pPr>
          </a:lstStyle>
          <a:p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4008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400">
                <a:cs typeface="+mn-cs"/>
              </a:defRPr>
            </a:lvl1pPr>
          </a:lstStyle>
          <a:p>
            <a:fld id="{6A5853E1-27A7-4079-8979-AC136D88E88C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  <a:cs typeface="Tahoma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  <a:cs typeface="Tahoma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  <a:cs typeface="Tahoma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  <a:cs typeface="Tahoma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  <a:cs typeface="Tahoma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  <a:cs typeface="Tahoma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  <a:cs typeface="Tahoma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  <a:cs typeface="Tahoma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Char char="•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Char char="•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yandex.ru/profi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sz="32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Развитие компетенций лидерства у студентов направления «Управление человеческими ресурсами»: проблемы и решения</a:t>
            </a:r>
            <a:endParaRPr lang="ru-RU" sz="32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Ведущий – </a:t>
            </a:r>
            <a:endParaRPr lang="ru-RU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ru-RU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Директор </a:t>
            </a:r>
            <a:r>
              <a:rPr lang="ru-RU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Центра Автобан </a:t>
            </a:r>
            <a:r>
              <a:rPr lang="ru-RU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Беланов</a:t>
            </a:r>
            <a:r>
              <a:rPr lang="ru-RU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Иван Васильевич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395536" y="620688"/>
            <a:ext cx="4040188" cy="639762"/>
          </a:xfrm>
        </p:spPr>
        <p:txBody>
          <a:bodyPr/>
          <a:lstStyle/>
          <a:p>
            <a:pPr algn="ctr"/>
            <a:r>
              <a:rPr lang="ru-RU" dirty="0" smtClean="0"/>
              <a:t>Сегодня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ru-RU" dirty="0" smtClean="0"/>
              <a:t>Развитие профессиональных компетенций</a:t>
            </a:r>
          </a:p>
          <a:p>
            <a:r>
              <a:rPr lang="ru-RU" dirty="0" smtClean="0"/>
              <a:t>Минимальное развитие </a:t>
            </a:r>
            <a:r>
              <a:rPr lang="en-US" dirty="0" err="1" smtClean="0"/>
              <a:t>softskills</a:t>
            </a:r>
            <a:r>
              <a:rPr lang="ru-RU" dirty="0" smtClean="0"/>
              <a:t>, включая лидерство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4008" y="620688"/>
            <a:ext cx="4041775" cy="639762"/>
          </a:xfrm>
        </p:spPr>
        <p:txBody>
          <a:bodyPr/>
          <a:lstStyle/>
          <a:p>
            <a:pPr algn="ctr"/>
            <a:r>
              <a:rPr lang="ru-RU" dirty="0" smtClean="0"/>
              <a:t>Завтра</a:t>
            </a:r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 algn="r"/>
            <a:r>
              <a:rPr lang="ru-RU" dirty="0" smtClean="0"/>
              <a:t>Развитие профессиональных компетенций и развитие </a:t>
            </a:r>
            <a:r>
              <a:rPr lang="en-US" dirty="0" err="1" smtClean="0"/>
              <a:t>softskills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2204864"/>
            <a:ext cx="7772400" cy="1143000"/>
          </a:xfrm>
        </p:spPr>
        <p:txBody>
          <a:bodyPr/>
          <a:lstStyle/>
          <a:p>
            <a:r>
              <a:rPr lang="ru-RU" dirty="0" smtClean="0"/>
              <a:t>Нужно ли менеджеру по персоналу быть лидером?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Как учить лидерству?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Можно ли научить быть лидером?</a:t>
            </a:r>
          </a:p>
          <a:p>
            <a:r>
              <a:rPr lang="ru-RU" dirty="0" smtClean="0"/>
              <a:t>Врожденное и приобретенное лидерство?</a:t>
            </a:r>
          </a:p>
          <a:p>
            <a:r>
              <a:rPr lang="ru-RU" dirty="0" smtClean="0"/>
              <a:t>Технологии обучения лидерству</a:t>
            </a:r>
          </a:p>
          <a:p>
            <a:r>
              <a:rPr lang="ru-RU" dirty="0" smtClean="0"/>
              <a:t>Учиться лидерству у лидеров</a:t>
            </a: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Проект для студентов УЧР «Ментор»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Сроки</a:t>
            </a:r>
          </a:p>
          <a:p>
            <a:r>
              <a:rPr lang="ru-RU" dirty="0" smtClean="0"/>
              <a:t>Участники</a:t>
            </a:r>
          </a:p>
          <a:p>
            <a:r>
              <a:rPr lang="ru-RU" dirty="0"/>
              <a:t>Р</a:t>
            </a:r>
            <a:r>
              <a:rPr lang="ru-RU" dirty="0" smtClean="0"/>
              <a:t>езультаты</a:t>
            </a: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Проект для студентов УЧР «</a:t>
            </a:r>
            <a:r>
              <a:rPr lang="ru-RU" dirty="0" err="1" smtClean="0"/>
              <a:t>Я-профессионал</a:t>
            </a:r>
            <a:r>
              <a:rPr lang="ru-RU" dirty="0" smtClean="0"/>
              <a:t>!»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Сроки</a:t>
            </a:r>
          </a:p>
          <a:p>
            <a:r>
              <a:rPr lang="ru-RU" dirty="0" smtClean="0"/>
              <a:t>Участники</a:t>
            </a:r>
          </a:p>
          <a:p>
            <a:r>
              <a:rPr lang="ru-RU" dirty="0" smtClean="0"/>
              <a:t>Результаты</a:t>
            </a:r>
          </a:p>
          <a:p>
            <a:endParaRPr lang="ru-RU" dirty="0"/>
          </a:p>
          <a:p>
            <a:r>
              <a:rPr lang="en-US" dirty="0" smtClean="0">
                <a:hlinkClick r:id="rId2"/>
              </a:rPr>
              <a:t>https://yandex.ru/profi/</a:t>
            </a:r>
            <a:endParaRPr lang="ru-RU" dirty="0" smtClean="0"/>
          </a:p>
          <a:p>
            <a:pPr>
              <a:buNone/>
            </a:pPr>
            <a:endParaRPr lang="ru-RU" dirty="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Citrus design template">
  <a:themeElements>
    <a:clrScheme name="Тема Office 2">
      <a:dk1>
        <a:srgbClr val="000000"/>
      </a:dk1>
      <a:lt1>
        <a:srgbClr val="FFFFFF"/>
      </a:lt1>
      <a:dk2>
        <a:srgbClr val="000000"/>
      </a:dk2>
      <a:lt2>
        <a:srgbClr val="777777"/>
      </a:lt2>
      <a:accent1>
        <a:srgbClr val="00CC00"/>
      </a:accent1>
      <a:accent2>
        <a:srgbClr val="FF822D"/>
      </a:accent2>
      <a:accent3>
        <a:srgbClr val="FFFFFF"/>
      </a:accent3>
      <a:accent4>
        <a:srgbClr val="000000"/>
      </a:accent4>
      <a:accent5>
        <a:srgbClr val="AAE2AA"/>
      </a:accent5>
      <a:accent6>
        <a:srgbClr val="E77528"/>
      </a:accent6>
      <a:hlink>
        <a:srgbClr val="FF63B1"/>
      </a:hlink>
      <a:folHlink>
        <a:srgbClr val="B2B2B2"/>
      </a:folHlink>
    </a:clrScheme>
    <a:fontScheme name="Тема Office">
      <a:majorFont>
        <a:latin typeface="Tahoma"/>
        <a:ea typeface=""/>
        <a:cs typeface="Tahoma"/>
      </a:majorFont>
      <a:minorFont>
        <a:latin typeface="Tahoma"/>
        <a:ea typeface=""/>
        <a:cs typeface="Taho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Тема Office 1">
        <a:dk1>
          <a:srgbClr val="FC6600"/>
        </a:dk1>
        <a:lt1>
          <a:srgbClr val="C6FE82"/>
        </a:lt1>
        <a:dk2>
          <a:srgbClr val="FFFFFF"/>
        </a:dk2>
        <a:lt2>
          <a:srgbClr val="000000"/>
        </a:lt2>
        <a:accent1>
          <a:srgbClr val="00CC00"/>
        </a:accent1>
        <a:accent2>
          <a:srgbClr val="FF822D"/>
        </a:accent2>
        <a:accent3>
          <a:srgbClr val="DFFEC1"/>
        </a:accent3>
        <a:accent4>
          <a:srgbClr val="D75600"/>
        </a:accent4>
        <a:accent5>
          <a:srgbClr val="AAE2AA"/>
        </a:accent5>
        <a:accent6>
          <a:srgbClr val="E77528"/>
        </a:accent6>
        <a:hlink>
          <a:srgbClr val="FF63B1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2">
        <a:dk1>
          <a:srgbClr val="000000"/>
        </a:dk1>
        <a:lt1>
          <a:srgbClr val="FFFFFF"/>
        </a:lt1>
        <a:dk2>
          <a:srgbClr val="000000"/>
        </a:dk2>
        <a:lt2>
          <a:srgbClr val="777777"/>
        </a:lt2>
        <a:accent1>
          <a:srgbClr val="00CC00"/>
        </a:accent1>
        <a:accent2>
          <a:srgbClr val="FF822D"/>
        </a:accent2>
        <a:accent3>
          <a:srgbClr val="FFFFFF"/>
        </a:accent3>
        <a:accent4>
          <a:srgbClr val="000000"/>
        </a:accent4>
        <a:accent5>
          <a:srgbClr val="AAE2AA"/>
        </a:accent5>
        <a:accent6>
          <a:srgbClr val="E77528"/>
        </a:accent6>
        <a:hlink>
          <a:srgbClr val="FF63B1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3">
        <a:dk1>
          <a:srgbClr val="000000"/>
        </a:dk1>
        <a:lt1>
          <a:srgbClr val="FFFFFF"/>
        </a:lt1>
        <a:dk2>
          <a:srgbClr val="000000"/>
        </a:dk2>
        <a:lt2>
          <a:srgbClr val="4D4D4D"/>
        </a:lt2>
        <a:accent1>
          <a:srgbClr val="C0C0C0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4">
        <a:dk1>
          <a:srgbClr val="000000"/>
        </a:dk1>
        <a:lt1>
          <a:srgbClr val="FFFFFF"/>
        </a:lt1>
        <a:dk2>
          <a:srgbClr val="000000"/>
        </a:dk2>
        <a:lt2>
          <a:srgbClr val="777777"/>
        </a:lt2>
        <a:accent1>
          <a:srgbClr val="72CE86"/>
        </a:accent1>
        <a:accent2>
          <a:srgbClr val="F6B070"/>
        </a:accent2>
        <a:accent3>
          <a:srgbClr val="FFFFFF"/>
        </a:accent3>
        <a:accent4>
          <a:srgbClr val="000000"/>
        </a:accent4>
        <a:accent5>
          <a:srgbClr val="BCE3C3"/>
        </a:accent5>
        <a:accent6>
          <a:srgbClr val="DF9F65"/>
        </a:accent6>
        <a:hlink>
          <a:srgbClr val="EB9DC4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5">
        <a:dk1>
          <a:srgbClr val="000000"/>
        </a:dk1>
        <a:lt1>
          <a:srgbClr val="FFFFFF"/>
        </a:lt1>
        <a:dk2>
          <a:srgbClr val="000000"/>
        </a:dk2>
        <a:lt2>
          <a:srgbClr val="777777"/>
        </a:lt2>
        <a:accent1>
          <a:srgbClr val="F58F91"/>
        </a:accent1>
        <a:accent2>
          <a:srgbClr val="CE7162"/>
        </a:accent2>
        <a:accent3>
          <a:srgbClr val="FFFFFF"/>
        </a:accent3>
        <a:accent4>
          <a:srgbClr val="000000"/>
        </a:accent4>
        <a:accent5>
          <a:srgbClr val="F9C6C7"/>
        </a:accent5>
        <a:accent6>
          <a:srgbClr val="BA6658"/>
        </a:accent6>
        <a:hlink>
          <a:srgbClr val="F6CA7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6">
        <a:dk1>
          <a:srgbClr val="000000"/>
        </a:dk1>
        <a:lt1>
          <a:srgbClr val="FFFFFF"/>
        </a:lt1>
        <a:dk2>
          <a:srgbClr val="000000"/>
        </a:dk2>
        <a:lt2>
          <a:srgbClr val="777777"/>
        </a:lt2>
        <a:accent1>
          <a:srgbClr val="FAB774"/>
        </a:accent1>
        <a:accent2>
          <a:srgbClr val="CBACD4"/>
        </a:accent2>
        <a:accent3>
          <a:srgbClr val="FFFFFF"/>
        </a:accent3>
        <a:accent4>
          <a:srgbClr val="000000"/>
        </a:accent4>
        <a:accent5>
          <a:srgbClr val="FCD8BC"/>
        </a:accent5>
        <a:accent6>
          <a:srgbClr val="B89BC0"/>
        </a:accent6>
        <a:hlink>
          <a:srgbClr val="C2EB77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7">
        <a:dk1>
          <a:srgbClr val="3B6147"/>
        </a:dk1>
        <a:lt1>
          <a:srgbClr val="CED5E8"/>
        </a:lt1>
        <a:dk2>
          <a:srgbClr val="FFFFFF"/>
        </a:dk2>
        <a:lt2>
          <a:srgbClr val="777777"/>
        </a:lt2>
        <a:accent1>
          <a:srgbClr val="FEA868"/>
        </a:accent1>
        <a:accent2>
          <a:srgbClr val="9AA8D0"/>
        </a:accent2>
        <a:accent3>
          <a:srgbClr val="E3E7F2"/>
        </a:accent3>
        <a:accent4>
          <a:srgbClr val="31523B"/>
        </a:accent4>
        <a:accent5>
          <a:srgbClr val="FED1B9"/>
        </a:accent5>
        <a:accent6>
          <a:srgbClr val="8B98BC"/>
        </a:accent6>
        <a:hlink>
          <a:srgbClr val="9CE157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8">
        <a:dk1>
          <a:srgbClr val="2C395E"/>
        </a:dk1>
        <a:lt1>
          <a:srgbClr val="8798C7"/>
        </a:lt1>
        <a:dk2>
          <a:srgbClr val="FFFFFF"/>
        </a:dk2>
        <a:lt2>
          <a:srgbClr val="000000"/>
        </a:lt2>
        <a:accent1>
          <a:srgbClr val="FEE168"/>
        </a:accent1>
        <a:accent2>
          <a:srgbClr val="BAE482"/>
        </a:accent2>
        <a:accent3>
          <a:srgbClr val="C3CAE0"/>
        </a:accent3>
        <a:accent4>
          <a:srgbClr val="242F4F"/>
        </a:accent4>
        <a:accent5>
          <a:srgbClr val="FEEEB9"/>
        </a:accent5>
        <a:accent6>
          <a:srgbClr val="A8CF75"/>
        </a:accent6>
        <a:hlink>
          <a:srgbClr val="EFAD6B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Citrus design template</Template>
  <TotalTime>23</TotalTime>
  <Words>93</Words>
  <Application>Microsoft Office PowerPoint</Application>
  <PresentationFormat>Экран (4:3)</PresentationFormat>
  <Paragraphs>24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9" baseType="lpstr">
      <vt:lpstr>Tahoma</vt:lpstr>
      <vt:lpstr>Arial</vt:lpstr>
      <vt:lpstr>Citrus design template</vt:lpstr>
      <vt:lpstr>Развитие компетенций лидерства у студентов направления «Управление человеческими ресурсами»: проблемы и решения</vt:lpstr>
      <vt:lpstr>Слайд 2</vt:lpstr>
      <vt:lpstr>Нужно ли менеджеру по персоналу быть лидером?</vt:lpstr>
      <vt:lpstr>Как учить лидерству?</vt:lpstr>
      <vt:lpstr>Проект для студентов УЧР «Ментор»</vt:lpstr>
      <vt:lpstr>Проект для студентов УЧР «Я-профессионал!»</vt:lpstr>
    </vt:vector>
  </TitlesOfParts>
  <Company>DG Win&amp;Soft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Развитие компетенций лидерства у студентов направления «Управление человеческими ресурсами»: проблемы и решения</dc:title>
  <dc:creator>Татьяна Лапина</dc:creator>
  <cp:lastModifiedBy>Татьяна Лапина</cp:lastModifiedBy>
  <cp:revision>7</cp:revision>
  <dcterms:created xsi:type="dcterms:W3CDTF">2019-02-04T14:09:11Z</dcterms:created>
  <dcterms:modified xsi:type="dcterms:W3CDTF">2019-02-04T14:33:05Z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TC010690001049</vt:lpwstr>
  </property>
</Properties>
</file>